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0" r:id="rId5"/>
    <p:sldMasterId id="2147483672" r:id="rId6"/>
  </p:sldMasterIdLst>
  <p:notesMasterIdLst>
    <p:notesMasterId r:id="rId26"/>
  </p:notesMasterIdLst>
  <p:sldIdLst>
    <p:sldId id="422" r:id="rId7"/>
    <p:sldId id="599" r:id="rId8"/>
    <p:sldId id="580" r:id="rId9"/>
    <p:sldId id="578" r:id="rId10"/>
    <p:sldId id="594" r:id="rId11"/>
    <p:sldId id="595" r:id="rId12"/>
    <p:sldId id="596" r:id="rId13"/>
    <p:sldId id="597" r:id="rId14"/>
    <p:sldId id="579" r:id="rId15"/>
    <p:sldId id="587" r:id="rId16"/>
    <p:sldId id="589" r:id="rId17"/>
    <p:sldId id="581" r:id="rId18"/>
    <p:sldId id="582" r:id="rId19"/>
    <p:sldId id="583" r:id="rId20"/>
    <p:sldId id="584" r:id="rId21"/>
    <p:sldId id="585" r:id="rId22"/>
    <p:sldId id="586" r:id="rId23"/>
    <p:sldId id="598" r:id="rId24"/>
    <p:sldId id="44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1E2B4D"/>
    <a:srgbClr val="4FB096"/>
    <a:srgbClr val="EDDE2C"/>
    <a:srgbClr val="1E2945"/>
    <a:srgbClr val="008AD2"/>
    <a:srgbClr val="6F002E"/>
    <a:srgbClr val="78156A"/>
    <a:srgbClr val="385BA4"/>
    <a:srgbClr val="EA41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59" d="100"/>
          <a:sy n="59" d="100"/>
        </p:scale>
        <p:origin x="964" y="5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27F31-E7FB-8E45-B01D-C6081B96ACD8}" type="datetimeFigureOut">
              <a:rPr lang="en-US" smtClean="0"/>
              <a:t>7/19/2022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D4170D-BD13-A241-AE84-9B10BE93E081}" type="slidenum">
              <a:rPr lang="en-US" smtClean="0"/>
              <a:t>‹#›</a:t>
            </a:fld>
            <a:endParaRPr lang="en-US"/>
          </a:p>
        </p:txBody>
      </p:sp>
    </p:spTree>
    <p:extLst>
      <p:ext uri="{BB962C8B-B14F-4D97-AF65-F5344CB8AC3E}">
        <p14:creationId xmlns:p14="http://schemas.microsoft.com/office/powerpoint/2010/main" val="1687454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D4170D-BD13-A241-AE84-9B10BE93E081}" type="slidenum">
              <a:rPr lang="en-US" smtClean="0"/>
              <a:t>1</a:t>
            </a:fld>
            <a:endParaRPr lang="en-US"/>
          </a:p>
        </p:txBody>
      </p:sp>
    </p:spTree>
    <p:extLst>
      <p:ext uri="{BB962C8B-B14F-4D97-AF65-F5344CB8AC3E}">
        <p14:creationId xmlns:p14="http://schemas.microsoft.com/office/powerpoint/2010/main" val="33960106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4" name="Picture 3" descr="A person in a blue shirt&#10;&#10;Description automatically generated">
            <a:extLst>
              <a:ext uri="{FF2B5EF4-FFF2-40B4-BE49-F238E27FC236}">
                <a16:creationId xmlns:a16="http://schemas.microsoft.com/office/drawing/2014/main" id="{F705DA34-CF2D-7F44-AB2A-163C12AA0CE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406044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6" name="Title Placeholder 1">
            <a:extLst>
              <a:ext uri="{FF2B5EF4-FFF2-40B4-BE49-F238E27FC236}">
                <a16:creationId xmlns:a16="http://schemas.microsoft.com/office/drawing/2014/main" id="{7A7C371A-9EC9-A14D-9B0F-546F5D66B3FF}"/>
              </a:ext>
            </a:extLst>
          </p:cNvPr>
          <p:cNvSpPr>
            <a:spLocks noGrp="1"/>
          </p:cNvSpPr>
          <p:nvPr>
            <p:ph type="title" hasCustomPrompt="1"/>
          </p:nvPr>
        </p:nvSpPr>
        <p:spPr>
          <a:xfrm>
            <a:off x="838199" y="310394"/>
            <a:ext cx="11353800" cy="1391602"/>
          </a:xfrm>
          <a:prstGeom prst="rect">
            <a:avLst/>
          </a:prstGeom>
        </p:spPr>
        <p:txBody>
          <a:bodyPr vert="horz" lIns="91440" tIns="45720" rIns="91440" bIns="45720" rtlCol="0" anchor="ctr">
            <a:normAutofit/>
          </a:bodyPr>
          <a:lstStyle>
            <a:lvl1pPr>
              <a:defRPr>
                <a:solidFill>
                  <a:schemeClr val="bg1"/>
                </a:solidFill>
              </a:defRPr>
            </a:lvl1pPr>
          </a:lstStyle>
          <a:p>
            <a:r>
              <a:rPr lang="en-US"/>
              <a:t>Click to edit </a:t>
            </a:r>
            <a:br>
              <a:rPr lang="en-US"/>
            </a:br>
            <a:r>
              <a:rPr lang="en-US"/>
              <a:t>master title style</a:t>
            </a:r>
          </a:p>
        </p:txBody>
      </p:sp>
      <p:sp>
        <p:nvSpPr>
          <p:cNvPr id="17" name="Content Placeholder 2">
            <a:extLst>
              <a:ext uri="{FF2B5EF4-FFF2-40B4-BE49-F238E27FC236}">
                <a16:creationId xmlns:a16="http://schemas.microsoft.com/office/drawing/2014/main" id="{A9B44039-10C9-C447-9131-4DFEC2A8DC49}"/>
              </a:ext>
            </a:extLst>
          </p:cNvPr>
          <p:cNvSpPr>
            <a:spLocks noGrp="1"/>
          </p:cNvSpPr>
          <p:nvPr>
            <p:ph sz="half" idx="10" hasCustomPrompt="1"/>
          </p:nvPr>
        </p:nvSpPr>
        <p:spPr>
          <a:xfrm>
            <a:off x="838200" y="2393740"/>
            <a:ext cx="11353800" cy="44642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83475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2" descr="A picture containing person, laptop, computer, man&#10;&#10;Description automatically generated">
            <a:extLst>
              <a:ext uri="{FF2B5EF4-FFF2-40B4-BE49-F238E27FC236}">
                <a16:creationId xmlns:a16="http://schemas.microsoft.com/office/drawing/2014/main" id="{42B89B74-438B-1F41-AD9C-7BD257A401B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4" name="Title 1">
            <a:extLst>
              <a:ext uri="{FF2B5EF4-FFF2-40B4-BE49-F238E27FC236}">
                <a16:creationId xmlns:a16="http://schemas.microsoft.com/office/drawing/2014/main" id="{7ED34B84-3E92-F345-83A8-303A1E05E14D}"/>
              </a:ext>
            </a:extLst>
          </p:cNvPr>
          <p:cNvSpPr>
            <a:spLocks noGrp="1"/>
          </p:cNvSpPr>
          <p:nvPr>
            <p:ph type="title" hasCustomPrompt="1"/>
          </p:nvPr>
        </p:nvSpPr>
        <p:spPr>
          <a:xfrm>
            <a:off x="2186609" y="1256307"/>
            <a:ext cx="5518205" cy="4365266"/>
          </a:xfrm>
          <a:prstGeom prst="rect">
            <a:avLst/>
          </a:prstGeom>
        </p:spPr>
        <p:txBody>
          <a:bodyPr anchor="ctr"/>
          <a:lstStyle>
            <a:lvl1pPr fontAlgn="ctr">
              <a:lnSpc>
                <a:spcPts val="5080"/>
              </a:lnSpc>
              <a:defRPr sz="5600">
                <a:solidFill>
                  <a:schemeClr val="bg1"/>
                </a:solidFill>
              </a:defRPr>
            </a:lvl1pPr>
          </a:lstStyle>
          <a:p>
            <a:r>
              <a:rPr lang="en-US"/>
              <a:t>Click to edit</a:t>
            </a:r>
            <a:br>
              <a:rPr lang="en-US"/>
            </a:br>
            <a:r>
              <a:rPr lang="en-US"/>
              <a:t>master title style</a:t>
            </a:r>
          </a:p>
        </p:txBody>
      </p:sp>
    </p:spTree>
    <p:extLst>
      <p:ext uri="{BB962C8B-B14F-4D97-AF65-F5344CB8AC3E}">
        <p14:creationId xmlns:p14="http://schemas.microsoft.com/office/powerpoint/2010/main" val="2475205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4" name="Picture 3" descr="A person looking at the camera&#10;&#10;Description automatically generated">
            <a:extLst>
              <a:ext uri="{FF2B5EF4-FFF2-40B4-BE49-F238E27FC236}">
                <a16:creationId xmlns:a16="http://schemas.microsoft.com/office/drawing/2014/main" id="{68F3827C-6129-FB40-9878-FEC68EB51909}"/>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E6FF778-AA58-BA40-AD89-41AC09830BEE}"/>
              </a:ext>
            </a:extLst>
          </p:cNvPr>
          <p:cNvSpPr>
            <a:spLocks noGrp="1"/>
          </p:cNvSpPr>
          <p:nvPr>
            <p:ph type="title" hasCustomPrompt="1"/>
          </p:nvPr>
        </p:nvSpPr>
        <p:spPr>
          <a:xfrm>
            <a:off x="2186609" y="1256307"/>
            <a:ext cx="5518205" cy="4365266"/>
          </a:xfrm>
          <a:prstGeom prst="rect">
            <a:avLst/>
          </a:prstGeom>
        </p:spPr>
        <p:txBody>
          <a:bodyPr anchor="ctr"/>
          <a:lstStyle>
            <a:lvl1pPr fontAlgn="ctr">
              <a:lnSpc>
                <a:spcPts val="5080"/>
              </a:lnSpc>
              <a:defRPr sz="5600">
                <a:solidFill>
                  <a:schemeClr val="bg1"/>
                </a:solidFill>
              </a:defRPr>
            </a:lvl1pPr>
          </a:lstStyle>
          <a:p>
            <a:r>
              <a:rPr lang="en-US"/>
              <a:t>Click to edit</a:t>
            </a:r>
            <a:br>
              <a:rPr lang="en-US"/>
            </a:br>
            <a:r>
              <a:rPr lang="en-US"/>
              <a:t>master title style</a:t>
            </a:r>
          </a:p>
        </p:txBody>
      </p:sp>
    </p:spTree>
    <p:extLst>
      <p:ext uri="{BB962C8B-B14F-4D97-AF65-F5344CB8AC3E}">
        <p14:creationId xmlns:p14="http://schemas.microsoft.com/office/powerpoint/2010/main" val="4106643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pic>
        <p:nvPicPr>
          <p:cNvPr id="4" name="Picture 3" descr="A person taking a selfie&#10;&#10;Description automatically generated">
            <a:extLst>
              <a:ext uri="{FF2B5EF4-FFF2-40B4-BE49-F238E27FC236}">
                <a16:creationId xmlns:a16="http://schemas.microsoft.com/office/drawing/2014/main" id="{6BDA5B06-26C1-F149-A7F6-8E438DE10FD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Title 1">
            <a:extLst>
              <a:ext uri="{FF2B5EF4-FFF2-40B4-BE49-F238E27FC236}">
                <a16:creationId xmlns:a16="http://schemas.microsoft.com/office/drawing/2014/main" id="{862A6194-67A8-964F-AEE6-41DAB41E2B9B}"/>
              </a:ext>
            </a:extLst>
          </p:cNvPr>
          <p:cNvSpPr>
            <a:spLocks noGrp="1"/>
          </p:cNvSpPr>
          <p:nvPr>
            <p:ph type="title" hasCustomPrompt="1"/>
          </p:nvPr>
        </p:nvSpPr>
        <p:spPr>
          <a:xfrm>
            <a:off x="2186609" y="1256307"/>
            <a:ext cx="5518205" cy="4365266"/>
          </a:xfrm>
          <a:prstGeom prst="rect">
            <a:avLst/>
          </a:prstGeom>
        </p:spPr>
        <p:txBody>
          <a:bodyPr anchor="ctr"/>
          <a:lstStyle>
            <a:lvl1pPr fontAlgn="ctr">
              <a:lnSpc>
                <a:spcPts val="5080"/>
              </a:lnSpc>
              <a:defRPr sz="5600">
                <a:solidFill>
                  <a:schemeClr val="bg1"/>
                </a:solidFill>
              </a:defRPr>
            </a:lvl1pPr>
          </a:lstStyle>
          <a:p>
            <a:r>
              <a:rPr lang="en-US"/>
              <a:t>Click to edit</a:t>
            </a:r>
            <a:br>
              <a:rPr lang="en-US"/>
            </a:br>
            <a:r>
              <a:rPr lang="en-US"/>
              <a:t>master title style</a:t>
            </a:r>
          </a:p>
        </p:txBody>
      </p:sp>
    </p:spTree>
    <p:extLst>
      <p:ext uri="{BB962C8B-B14F-4D97-AF65-F5344CB8AC3E}">
        <p14:creationId xmlns:p14="http://schemas.microsoft.com/office/powerpoint/2010/main" val="29031313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F277AD-303B-FB4C-B62D-2F6655674D5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Title 1">
            <a:extLst>
              <a:ext uri="{FF2B5EF4-FFF2-40B4-BE49-F238E27FC236}">
                <a16:creationId xmlns:a16="http://schemas.microsoft.com/office/drawing/2014/main" id="{81207D56-20FD-2744-B9F5-6EB5B391DDB5}"/>
              </a:ext>
            </a:extLst>
          </p:cNvPr>
          <p:cNvSpPr txBox="1">
            <a:spLocks/>
          </p:cNvSpPr>
          <p:nvPr userDrawn="1"/>
        </p:nvSpPr>
        <p:spPr>
          <a:xfrm>
            <a:off x="824089" y="1527241"/>
            <a:ext cx="10250311" cy="4365266"/>
          </a:xfrm>
          <a:prstGeom prst="rect">
            <a:avLst/>
          </a:prstGeom>
        </p:spPr>
        <p:txBody>
          <a:bodyPr anchor="ctr"/>
          <a:lstStyle>
            <a:lvl1pPr algn="l" defTabSz="914400" rtl="0" eaLnBrk="1" fontAlgn="ctr" latinLnBrk="0" hangingPunct="1">
              <a:lnSpc>
                <a:spcPts val="5080"/>
              </a:lnSpc>
              <a:spcBef>
                <a:spcPct val="0"/>
              </a:spcBef>
              <a:buNone/>
              <a:defRPr sz="5600" b="1" i="0" kern="1200">
                <a:solidFill>
                  <a:schemeClr val="bg1"/>
                </a:solidFill>
                <a:latin typeface="Calibri" panose="020F0502020204030204" pitchFamily="34" charset="0"/>
                <a:ea typeface="+mj-ea"/>
                <a:cs typeface="Calibri" panose="020F0502020204030204" pitchFamily="34" charset="0"/>
              </a:defRPr>
            </a:lvl1pPr>
          </a:lstStyle>
          <a:p>
            <a:r>
              <a:rPr lang="en-US" err="1"/>
              <a:t>Keyin’s</a:t>
            </a:r>
            <a:r>
              <a:rPr lang="en-US"/>
              <a:t> NEW </a:t>
            </a:r>
          </a:p>
          <a:p>
            <a:r>
              <a:rPr lang="en-US"/>
              <a:t>Software Development Diploma</a:t>
            </a:r>
          </a:p>
        </p:txBody>
      </p:sp>
    </p:spTree>
    <p:extLst>
      <p:ext uri="{BB962C8B-B14F-4D97-AF65-F5344CB8AC3E}">
        <p14:creationId xmlns:p14="http://schemas.microsoft.com/office/powerpoint/2010/main" val="1846686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5434DC-6272-7C44-AF04-8C7B2621B12B}"/>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35320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C7E568-82C8-4176-899B-F1097634ECED}"/>
              </a:ext>
            </a:extLst>
          </p:cNvPr>
          <p:cNvSpPr>
            <a:spLocks noGrp="1"/>
          </p:cNvSpPr>
          <p:nvPr>
            <p:ph type="dt" sz="half" idx="10"/>
          </p:nvPr>
        </p:nvSpPr>
        <p:spPr/>
        <p:txBody>
          <a:bodyPr/>
          <a:lstStyle/>
          <a:p>
            <a:fld id="{FFFDB819-EE31-4417-B30A-D23D8FCE9683}" type="datetimeFigureOut">
              <a:rPr lang="en-US" smtClean="0"/>
              <a:t>7/19/2022</a:t>
            </a:fld>
            <a:endParaRPr lang="en-US"/>
          </a:p>
        </p:txBody>
      </p:sp>
      <p:sp>
        <p:nvSpPr>
          <p:cNvPr id="3" name="Footer Placeholder 2">
            <a:extLst>
              <a:ext uri="{FF2B5EF4-FFF2-40B4-BE49-F238E27FC236}">
                <a16:creationId xmlns:a16="http://schemas.microsoft.com/office/drawing/2014/main" id="{D0299F56-E8E2-4D90-88B0-B86B4520719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832020A-B503-48E9-8B3A-D477DC66007D}"/>
              </a:ext>
            </a:extLst>
          </p:cNvPr>
          <p:cNvSpPr>
            <a:spLocks noGrp="1"/>
          </p:cNvSpPr>
          <p:nvPr>
            <p:ph type="sldNum" sz="quarter" idx="12"/>
          </p:nvPr>
        </p:nvSpPr>
        <p:spPr/>
        <p:txBody>
          <a:bodyPr/>
          <a:lstStyle/>
          <a:p>
            <a:fld id="{875BB9AA-D6FD-4088-A58B-3C3403680356}" type="slidenum">
              <a:rPr lang="en-US" smtClean="0"/>
              <a:t>‹#›</a:t>
            </a:fld>
            <a:endParaRPr lang="en-US"/>
          </a:p>
        </p:txBody>
      </p:sp>
    </p:spTree>
    <p:extLst>
      <p:ext uri="{BB962C8B-B14F-4D97-AF65-F5344CB8AC3E}">
        <p14:creationId xmlns:p14="http://schemas.microsoft.com/office/powerpoint/2010/main" val="2171666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1915-D046-44CB-9299-3B76A6581B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C50E88-D6F4-4BE5-BA34-11B8809F63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7BD47D-2028-472B-AB95-2DBC713718C6}"/>
              </a:ext>
            </a:extLst>
          </p:cNvPr>
          <p:cNvSpPr>
            <a:spLocks noGrp="1"/>
          </p:cNvSpPr>
          <p:nvPr>
            <p:ph type="dt" sz="half" idx="10"/>
          </p:nvPr>
        </p:nvSpPr>
        <p:spPr/>
        <p:txBody>
          <a:bodyPr/>
          <a:lstStyle/>
          <a:p>
            <a:fld id="{B25FB472-2244-4273-9A0C-83032D042452}" type="datetimeFigureOut">
              <a:rPr lang="en-US" smtClean="0"/>
              <a:t>7/19/2022</a:t>
            </a:fld>
            <a:endParaRPr lang="en-US"/>
          </a:p>
        </p:txBody>
      </p:sp>
      <p:sp>
        <p:nvSpPr>
          <p:cNvPr id="5" name="Footer Placeholder 4">
            <a:extLst>
              <a:ext uri="{FF2B5EF4-FFF2-40B4-BE49-F238E27FC236}">
                <a16:creationId xmlns:a16="http://schemas.microsoft.com/office/drawing/2014/main" id="{41D124E3-C8F0-444F-B274-5A46944146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D67CE9-785C-4525-B03E-8CD0293FE46F}"/>
              </a:ext>
            </a:extLst>
          </p:cNvPr>
          <p:cNvSpPr>
            <a:spLocks noGrp="1"/>
          </p:cNvSpPr>
          <p:nvPr>
            <p:ph type="sldNum" sz="quarter" idx="12"/>
          </p:nvPr>
        </p:nvSpPr>
        <p:spPr/>
        <p:txBody>
          <a:bodyPr/>
          <a:lstStyle/>
          <a:p>
            <a:fld id="{170964A2-595B-47C1-A2B1-E81A8EE8502D}" type="slidenum">
              <a:rPr lang="en-US" smtClean="0"/>
              <a:t>‹#›</a:t>
            </a:fld>
            <a:endParaRPr lang="en-US"/>
          </a:p>
        </p:txBody>
      </p:sp>
    </p:spTree>
    <p:extLst>
      <p:ext uri="{BB962C8B-B14F-4D97-AF65-F5344CB8AC3E}">
        <p14:creationId xmlns:p14="http://schemas.microsoft.com/office/powerpoint/2010/main" val="38189723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theme" Target="../theme/theme2.xml"/><Relationship Id="rId1"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theme" Target="../theme/theme3.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1390372-CD8D-784E-BDED-5FF20A2048B1}"/>
              </a:ext>
            </a:extLst>
          </p:cNvPr>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8159929"/>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54" r:id="rId3"/>
    <p:sldLayoutId id="2147483655" r:id="rId4"/>
    <p:sldLayoutId id="2147483656" r:id="rId5"/>
    <p:sldLayoutId id="2147483657" r:id="rId6"/>
    <p:sldLayoutId id="2147483653" r:id="rId7"/>
  </p:sldLayoutIdLst>
  <p:txStyles>
    <p:titleStyle>
      <a:lvl1pPr algn="l" defTabSz="914400" rtl="0" eaLnBrk="1" latinLnBrk="0" hangingPunct="1">
        <a:lnSpc>
          <a:spcPts val="3680"/>
        </a:lnSpc>
        <a:spcBef>
          <a:spcPct val="0"/>
        </a:spcBef>
        <a:buNone/>
        <a:defRPr sz="4000" b="1" i="0" kern="1200">
          <a:solidFill>
            <a:schemeClr val="tx1"/>
          </a:solidFill>
          <a:latin typeface="Calibri" panose="020F0502020204030204" pitchFamily="34" charset="0"/>
          <a:ea typeface="+mj-ea"/>
          <a:cs typeface="Calibri" panose="020F050202020403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Calibri" panose="020F0502020204030204" pitchFamily="34" charset="0"/>
          <a:ea typeface="+mn-ea"/>
          <a:cs typeface="Calibri" panose="020F050202020403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Calibri" panose="020F0502020204030204" pitchFamily="34" charset="0"/>
          <a:ea typeface="+mn-ea"/>
          <a:cs typeface="Calibri" panose="020F050202020403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Calibri" panose="020F0502020204030204" pitchFamily="34" charset="0"/>
          <a:ea typeface="+mn-ea"/>
          <a:cs typeface="Calibri" panose="020F050202020403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alibri" panose="020F0502020204030204" pitchFamily="34" charset="0"/>
          <a:ea typeface="+mn-ea"/>
          <a:cs typeface="Calibri" panose="020F050202020403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alibri" panose="020F0502020204030204" pitchFamily="34" charset="0"/>
          <a:ea typeface="+mn-ea"/>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82DDFD-5B6E-44A9-9A12-BC2398D99D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FAC5FA-62E2-4EB0-AF9C-B2B81725CB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9EC09C-B5CD-4437-8380-523CF73B22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FDB819-EE31-4417-B30A-D23D8FCE9683}" type="datetimeFigureOut">
              <a:rPr lang="en-US" smtClean="0"/>
              <a:t>7/19/2022</a:t>
            </a:fld>
            <a:endParaRPr lang="en-US"/>
          </a:p>
        </p:txBody>
      </p:sp>
      <p:sp>
        <p:nvSpPr>
          <p:cNvPr id="5" name="Footer Placeholder 4">
            <a:extLst>
              <a:ext uri="{FF2B5EF4-FFF2-40B4-BE49-F238E27FC236}">
                <a16:creationId xmlns:a16="http://schemas.microsoft.com/office/drawing/2014/main" id="{B65FE840-1237-4CA3-953F-5D54D912D1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06BF1F-C55D-4F15-909B-75326A044C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5BB9AA-D6FD-4088-A58B-3C3403680356}" type="slidenum">
              <a:rPr lang="en-US" smtClean="0"/>
              <a:t>‹#›</a:t>
            </a:fld>
            <a:endParaRPr lang="en-US"/>
          </a:p>
        </p:txBody>
      </p:sp>
      <p:pic>
        <p:nvPicPr>
          <p:cNvPr id="7" name="Picture 6">
            <a:extLst>
              <a:ext uri="{FF2B5EF4-FFF2-40B4-BE49-F238E27FC236}">
                <a16:creationId xmlns:a16="http://schemas.microsoft.com/office/drawing/2014/main" id="{F82BF72A-E9B2-4E3A-B24C-490FF67B03D2}"/>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241530" cy="6995160"/>
          </a:xfrm>
          <a:prstGeom prst="rect">
            <a:avLst/>
          </a:prstGeom>
        </p:spPr>
      </p:pic>
    </p:spTree>
    <p:extLst>
      <p:ext uri="{BB962C8B-B14F-4D97-AF65-F5344CB8AC3E}">
        <p14:creationId xmlns:p14="http://schemas.microsoft.com/office/powerpoint/2010/main" val="2294968506"/>
      </p:ext>
    </p:extLst>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AD0FC2-8739-4820-A275-E71818DA9B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80FB13-CA44-47B9-BE3A-594474FE62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D15D2F-B491-4299-9C1F-EF350AB3AF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5FB472-2244-4273-9A0C-83032D042452}" type="datetimeFigureOut">
              <a:rPr lang="en-US" smtClean="0"/>
              <a:t>7/19/2022</a:t>
            </a:fld>
            <a:endParaRPr lang="en-US"/>
          </a:p>
        </p:txBody>
      </p:sp>
      <p:sp>
        <p:nvSpPr>
          <p:cNvPr id="5" name="Footer Placeholder 4">
            <a:extLst>
              <a:ext uri="{FF2B5EF4-FFF2-40B4-BE49-F238E27FC236}">
                <a16:creationId xmlns:a16="http://schemas.microsoft.com/office/drawing/2014/main" id="{76AC8A47-3D9B-444B-8946-7811302A2D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696DC93-5C50-4A14-87D8-80A146E959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0964A2-595B-47C1-A2B1-E81A8EE8502D}" type="slidenum">
              <a:rPr lang="en-US" smtClean="0"/>
              <a:t>‹#›</a:t>
            </a:fld>
            <a:endParaRPr lang="en-US"/>
          </a:p>
        </p:txBody>
      </p:sp>
      <p:pic>
        <p:nvPicPr>
          <p:cNvPr id="8" name="Picture 7">
            <a:extLst>
              <a:ext uri="{FF2B5EF4-FFF2-40B4-BE49-F238E27FC236}">
                <a16:creationId xmlns:a16="http://schemas.microsoft.com/office/drawing/2014/main" id="{2839AC77-C937-403C-A140-AA3F71D816BD}"/>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207" y="0"/>
            <a:ext cx="12179585" cy="6858000"/>
          </a:xfrm>
          <a:prstGeom prst="rect">
            <a:avLst/>
          </a:prstGeom>
        </p:spPr>
      </p:pic>
    </p:spTree>
    <p:extLst>
      <p:ext uri="{BB962C8B-B14F-4D97-AF65-F5344CB8AC3E}">
        <p14:creationId xmlns:p14="http://schemas.microsoft.com/office/powerpoint/2010/main" val="2332111067"/>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2096FB-B349-AA4D-B3EC-0131010AB893}"/>
              </a:ext>
            </a:extLst>
          </p:cNvPr>
          <p:cNvSpPr/>
          <p:nvPr/>
        </p:nvSpPr>
        <p:spPr>
          <a:xfrm>
            <a:off x="7467600" y="254000"/>
            <a:ext cx="4584700" cy="660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v</a:t>
            </a:r>
          </a:p>
        </p:txBody>
      </p:sp>
      <p:pic>
        <p:nvPicPr>
          <p:cNvPr id="3" name="Picture 2" descr="A close up of a logo&#10;&#10;Description automatically generated">
            <a:extLst>
              <a:ext uri="{FF2B5EF4-FFF2-40B4-BE49-F238E27FC236}">
                <a16:creationId xmlns:a16="http://schemas.microsoft.com/office/drawing/2014/main" id="{1A0B37AE-29D8-C04D-81D0-656BE91A43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6934" y="2440138"/>
            <a:ext cx="1426026" cy="1412249"/>
          </a:xfrm>
          <a:prstGeom prst="rect">
            <a:avLst/>
          </a:prstGeom>
          <a:solidFill>
            <a:schemeClr val="bg1"/>
          </a:solidFill>
        </p:spPr>
      </p:pic>
      <p:sp>
        <p:nvSpPr>
          <p:cNvPr id="6" name="Rectangle 5">
            <a:extLst>
              <a:ext uri="{FF2B5EF4-FFF2-40B4-BE49-F238E27FC236}">
                <a16:creationId xmlns:a16="http://schemas.microsoft.com/office/drawing/2014/main" id="{067C0516-D3CD-3947-8DA4-68929ACA2F16}"/>
              </a:ext>
            </a:extLst>
          </p:cNvPr>
          <p:cNvSpPr/>
          <p:nvPr/>
        </p:nvSpPr>
        <p:spPr>
          <a:xfrm>
            <a:off x="7762460" y="986318"/>
            <a:ext cx="3600758" cy="1938992"/>
          </a:xfrm>
          <a:prstGeom prst="rect">
            <a:avLst/>
          </a:prstGeom>
        </p:spPr>
        <p:txBody>
          <a:bodyPr wrap="square" lIns="91440" tIns="45720" rIns="91440" bIns="45720" anchor="t">
            <a:spAutoFit/>
          </a:bodyPr>
          <a:lstStyle/>
          <a:p>
            <a:pPr algn="ctr"/>
            <a:r>
              <a:rPr lang="en-US" sz="6000" dirty="0">
                <a:ea typeface="+mn-lt"/>
                <a:cs typeface="+mn-lt"/>
              </a:rPr>
              <a:t>DevOps</a:t>
            </a:r>
          </a:p>
          <a:p>
            <a:pPr algn="ctr"/>
            <a:endParaRPr lang="en-US" sz="6000" dirty="0">
              <a:ea typeface="+mn-lt"/>
              <a:cs typeface="+mn-lt"/>
            </a:endParaRPr>
          </a:p>
        </p:txBody>
      </p:sp>
      <p:sp>
        <p:nvSpPr>
          <p:cNvPr id="7" name="Content Placeholder 2">
            <a:extLst>
              <a:ext uri="{FF2B5EF4-FFF2-40B4-BE49-F238E27FC236}">
                <a16:creationId xmlns:a16="http://schemas.microsoft.com/office/drawing/2014/main" id="{E51E62E2-DB51-43BA-9871-D860F0D8DF41}"/>
              </a:ext>
            </a:extLst>
          </p:cNvPr>
          <p:cNvSpPr txBox="1">
            <a:spLocks/>
          </p:cNvSpPr>
          <p:nvPr/>
        </p:nvSpPr>
        <p:spPr>
          <a:xfrm>
            <a:off x="7762460" y="4559317"/>
            <a:ext cx="4104861" cy="2186608"/>
          </a:xfrm>
          <a:prstGeom prst="rect">
            <a:avLst/>
          </a:prstGeom>
        </p:spPr>
        <p:txBody>
          <a:bodyPr vert="horz" lIns="91440" tIns="45720" rIns="91440" bIns="45720" rtlCol="0" anchor="t"/>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dirty="0">
                <a:solidFill>
                  <a:schemeClr val="tx1">
                    <a:lumMod val="75000"/>
                    <a:lumOff val="25000"/>
                  </a:schemeClr>
                </a:solidFill>
                <a:latin typeface="Arial"/>
                <a:cs typeface="Arial"/>
              </a:rPr>
              <a:t>Suresh</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algn="ctr"/>
            <a:endParaRPr lang="en-US" sz="1600" dirty="0">
              <a:solidFill>
                <a:schemeClr val="tx1">
                  <a:lumMod val="75000"/>
                  <a:lumOff val="25000"/>
                </a:schemeClr>
              </a:solidFill>
              <a:latin typeface="Arial"/>
              <a:cs typeface="Arial"/>
            </a:endParaRPr>
          </a:p>
          <a:p>
            <a:pPr algn="ct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algn="ctr"/>
            <a:r>
              <a:rPr lang="en-US" sz="1600">
                <a:solidFill>
                  <a:schemeClr val="tx1">
                    <a:lumMod val="75000"/>
                    <a:lumOff val="25000"/>
                  </a:schemeClr>
                </a:solidFill>
                <a:latin typeface="Arial"/>
                <a:cs typeface="Arial"/>
              </a:rPr>
              <a:t>July 19, 2022</a:t>
            </a:r>
            <a:endParaRPr lang="en-CA" sz="1600" dirty="0">
              <a:solidFill>
                <a:schemeClr val="tx1">
                  <a:lumMod val="75000"/>
                  <a:lumOff val="25000"/>
                </a:schemeClr>
              </a:solidFill>
              <a:latin typeface="Arial"/>
              <a:cs typeface="Arial"/>
            </a:endParaRPr>
          </a:p>
        </p:txBody>
      </p:sp>
    </p:spTree>
    <p:extLst>
      <p:ext uri="{BB962C8B-B14F-4D97-AF65-F5344CB8AC3E}">
        <p14:creationId xmlns:p14="http://schemas.microsoft.com/office/powerpoint/2010/main" val="31688956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0A954-A3F1-4E81-93FE-E94C4A8BBF76}"/>
              </a:ext>
            </a:extLst>
          </p:cNvPr>
          <p:cNvSpPr>
            <a:spLocks noGrp="1"/>
          </p:cNvSpPr>
          <p:nvPr>
            <p:ph type="title"/>
          </p:nvPr>
        </p:nvSpPr>
        <p:spPr/>
        <p:txBody>
          <a:bodyPr/>
          <a:lstStyle/>
          <a:p>
            <a:r>
              <a:rPr lang="en-US" dirty="0"/>
              <a:t>SSDL organize into 4 stages</a:t>
            </a:r>
            <a:endParaRPr lang="en-CA" dirty="0"/>
          </a:p>
        </p:txBody>
      </p:sp>
      <p:sp>
        <p:nvSpPr>
          <p:cNvPr id="3" name="Content Placeholder 2">
            <a:extLst>
              <a:ext uri="{FF2B5EF4-FFF2-40B4-BE49-F238E27FC236}">
                <a16:creationId xmlns:a16="http://schemas.microsoft.com/office/drawing/2014/main" id="{71BA0C10-BE86-478F-B9CD-3D765906B8D7}"/>
              </a:ext>
            </a:extLst>
          </p:cNvPr>
          <p:cNvSpPr>
            <a:spLocks noGrp="1"/>
          </p:cNvSpPr>
          <p:nvPr>
            <p:ph sz="half" idx="10"/>
          </p:nvPr>
        </p:nvSpPr>
        <p:spPr>
          <a:xfrm>
            <a:off x="838200" y="2393740"/>
            <a:ext cx="9677400" cy="4464260"/>
          </a:xfrm>
        </p:spPr>
        <p:txBody>
          <a:bodyPr/>
          <a:lstStyle/>
          <a:p>
            <a:pPr algn="l">
              <a:buFont typeface="Arial" panose="020B0604020202020204" pitchFamily="34" charset="0"/>
              <a:buChar char="•"/>
            </a:pPr>
            <a:r>
              <a:rPr lang="en-US" sz="1800" b="1" i="0" dirty="0">
                <a:solidFill>
                  <a:srgbClr val="3E3E3C"/>
                </a:solidFill>
                <a:effectLst/>
                <a:latin typeface="+mn-lt"/>
              </a:rPr>
              <a:t>Prepare the Organization (PO)</a:t>
            </a:r>
            <a:r>
              <a:rPr lang="en-US" sz="1800" b="0" i="0" dirty="0">
                <a:solidFill>
                  <a:srgbClr val="3E3E3C"/>
                </a:solidFill>
                <a:effectLst/>
                <a:latin typeface="+mn-lt"/>
              </a:rPr>
              <a:t>: Ensure that an organization’s people, processes, and technology are prepared to perform secure software development at the organization level and, in some cases, for each individual project.</a:t>
            </a:r>
            <a:br>
              <a:rPr lang="en-US" sz="1800" b="0" i="0" dirty="0">
                <a:solidFill>
                  <a:srgbClr val="3E3E3C"/>
                </a:solidFill>
                <a:effectLst/>
                <a:latin typeface="+mn-lt"/>
              </a:rPr>
            </a:br>
            <a:endParaRPr lang="en-US" sz="1800" b="0" i="0" dirty="0">
              <a:solidFill>
                <a:srgbClr val="3E3E3C"/>
              </a:solidFill>
              <a:effectLst/>
              <a:latin typeface="+mn-lt"/>
            </a:endParaRPr>
          </a:p>
          <a:p>
            <a:pPr algn="l">
              <a:buFont typeface="Arial" panose="020B0604020202020204" pitchFamily="34" charset="0"/>
              <a:buChar char="•"/>
            </a:pPr>
            <a:r>
              <a:rPr lang="en-US" sz="1800" b="1" i="0" dirty="0">
                <a:solidFill>
                  <a:srgbClr val="3E3E3C"/>
                </a:solidFill>
                <a:effectLst/>
                <a:latin typeface="+mn-lt"/>
              </a:rPr>
              <a:t>Protect the software (PS)</a:t>
            </a:r>
            <a:r>
              <a:rPr lang="en-US" sz="1800" b="0" i="0" dirty="0">
                <a:solidFill>
                  <a:srgbClr val="3E3E3C"/>
                </a:solidFill>
                <a:effectLst/>
                <a:latin typeface="+mn-lt"/>
              </a:rPr>
              <a:t>: Protect all components of the software from tampering and unauthorized access.</a:t>
            </a:r>
            <a:br>
              <a:rPr lang="en-US" sz="1800" b="0" i="0" dirty="0">
                <a:solidFill>
                  <a:srgbClr val="3E3E3C"/>
                </a:solidFill>
                <a:effectLst/>
                <a:latin typeface="+mn-lt"/>
              </a:rPr>
            </a:br>
            <a:endParaRPr lang="en-US" sz="1800" b="0" i="0" dirty="0">
              <a:solidFill>
                <a:srgbClr val="3E3E3C"/>
              </a:solidFill>
              <a:effectLst/>
              <a:latin typeface="+mn-lt"/>
            </a:endParaRPr>
          </a:p>
          <a:p>
            <a:pPr algn="l">
              <a:buFont typeface="Arial" panose="020B0604020202020204" pitchFamily="34" charset="0"/>
              <a:buChar char="•"/>
            </a:pPr>
            <a:r>
              <a:rPr lang="en-US" sz="1800" b="1" i="0" dirty="0">
                <a:solidFill>
                  <a:srgbClr val="3E3E3C"/>
                </a:solidFill>
                <a:effectLst/>
                <a:latin typeface="+mn-lt"/>
              </a:rPr>
              <a:t>Produce Well-secured Software (PW)</a:t>
            </a:r>
            <a:r>
              <a:rPr lang="en-US" sz="1800" b="0" i="0" dirty="0">
                <a:solidFill>
                  <a:srgbClr val="3E3E3C"/>
                </a:solidFill>
                <a:effectLst/>
                <a:latin typeface="+mn-lt"/>
              </a:rPr>
              <a:t>: Software that has minimal vulnerabilities in its releases</a:t>
            </a:r>
            <a:br>
              <a:rPr lang="en-US" sz="1800" b="0" i="0" dirty="0">
                <a:solidFill>
                  <a:srgbClr val="3E3E3C"/>
                </a:solidFill>
                <a:effectLst/>
                <a:latin typeface="+mn-lt"/>
              </a:rPr>
            </a:br>
            <a:endParaRPr lang="en-US" sz="1800" b="0" i="0" dirty="0">
              <a:solidFill>
                <a:srgbClr val="3E3E3C"/>
              </a:solidFill>
              <a:effectLst/>
              <a:latin typeface="+mn-lt"/>
            </a:endParaRPr>
          </a:p>
          <a:p>
            <a:pPr algn="l">
              <a:buFont typeface="Arial" panose="020B0604020202020204" pitchFamily="34" charset="0"/>
              <a:buChar char="•"/>
            </a:pPr>
            <a:r>
              <a:rPr lang="en-US" sz="1800" b="1" i="0" dirty="0">
                <a:solidFill>
                  <a:srgbClr val="3E3E3C"/>
                </a:solidFill>
                <a:effectLst/>
                <a:latin typeface="+mn-lt"/>
              </a:rPr>
              <a:t>Respond to Vulnerabilities (RV)</a:t>
            </a:r>
            <a:r>
              <a:rPr lang="en-US" sz="1800" b="0" i="0" dirty="0">
                <a:solidFill>
                  <a:srgbClr val="3E3E3C"/>
                </a:solidFill>
                <a:effectLst/>
                <a:latin typeface="+mn-lt"/>
              </a:rPr>
              <a:t>: Identify vulnerabilities in software releases and respond appropriately to address these vulnerabilities and prevent similar vulnerabilities from occurring in the future.</a:t>
            </a:r>
          </a:p>
          <a:p>
            <a:r>
              <a:rPr lang="en-CA" sz="1800" dirty="0">
                <a:latin typeface="+mn-lt"/>
              </a:rPr>
              <a:t>All these stages are again followed by 4 elements</a:t>
            </a:r>
          </a:p>
          <a:p>
            <a:r>
              <a:rPr lang="en-CA" sz="1800" dirty="0">
                <a:latin typeface="+mn-lt"/>
              </a:rPr>
              <a:t>Practice, Task and Example</a:t>
            </a:r>
          </a:p>
        </p:txBody>
      </p:sp>
    </p:spTree>
    <p:extLst>
      <p:ext uri="{BB962C8B-B14F-4D97-AF65-F5344CB8AC3E}">
        <p14:creationId xmlns:p14="http://schemas.microsoft.com/office/powerpoint/2010/main" val="1600576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4414F-36EE-4D22-813D-95E50C07F985}"/>
              </a:ext>
            </a:extLst>
          </p:cNvPr>
          <p:cNvSpPr>
            <a:spLocks noGrp="1"/>
          </p:cNvSpPr>
          <p:nvPr>
            <p:ph type="title"/>
          </p:nvPr>
        </p:nvSpPr>
        <p:spPr/>
        <p:txBody>
          <a:bodyPr/>
          <a:lstStyle/>
          <a:p>
            <a:endParaRPr lang="en-CA"/>
          </a:p>
        </p:txBody>
      </p:sp>
      <p:pic>
        <p:nvPicPr>
          <p:cNvPr id="4" name="Content Placeholder 3">
            <a:extLst>
              <a:ext uri="{FF2B5EF4-FFF2-40B4-BE49-F238E27FC236}">
                <a16:creationId xmlns:a16="http://schemas.microsoft.com/office/drawing/2014/main" id="{4C40E383-2C77-45BD-9337-D95915D730C1}"/>
              </a:ext>
            </a:extLst>
          </p:cNvPr>
          <p:cNvPicPr>
            <a:picLocks noGrp="1" noChangeAspect="1"/>
          </p:cNvPicPr>
          <p:nvPr>
            <p:ph sz="half" idx="10"/>
          </p:nvPr>
        </p:nvPicPr>
        <p:blipFill>
          <a:blip r:embed="rId2"/>
          <a:stretch>
            <a:fillRect/>
          </a:stretch>
        </p:blipFill>
        <p:spPr>
          <a:xfrm>
            <a:off x="1523773" y="2160033"/>
            <a:ext cx="8919398" cy="4464050"/>
          </a:xfrm>
          <a:prstGeom prst="rect">
            <a:avLst/>
          </a:prstGeom>
        </p:spPr>
      </p:pic>
    </p:spTree>
    <p:extLst>
      <p:ext uri="{BB962C8B-B14F-4D97-AF65-F5344CB8AC3E}">
        <p14:creationId xmlns:p14="http://schemas.microsoft.com/office/powerpoint/2010/main" val="1733420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E01D0-2CE6-4938-A3F2-04C012CCEF8B}"/>
              </a:ext>
            </a:extLst>
          </p:cNvPr>
          <p:cNvSpPr>
            <a:spLocks noGrp="1"/>
          </p:cNvSpPr>
          <p:nvPr>
            <p:ph type="title"/>
          </p:nvPr>
        </p:nvSpPr>
        <p:spPr/>
        <p:txBody>
          <a:bodyPr/>
          <a:lstStyle/>
          <a:p>
            <a:r>
              <a:rPr lang="en-CA" dirty="0"/>
              <a:t>Information security (InfoSec)</a:t>
            </a:r>
          </a:p>
        </p:txBody>
      </p:sp>
      <p:sp>
        <p:nvSpPr>
          <p:cNvPr id="3" name="Content Placeholder 2">
            <a:extLst>
              <a:ext uri="{FF2B5EF4-FFF2-40B4-BE49-F238E27FC236}">
                <a16:creationId xmlns:a16="http://schemas.microsoft.com/office/drawing/2014/main" id="{A411CA51-8430-4EE5-9C40-C4301384C1ED}"/>
              </a:ext>
            </a:extLst>
          </p:cNvPr>
          <p:cNvSpPr>
            <a:spLocks noGrp="1"/>
          </p:cNvSpPr>
          <p:nvPr>
            <p:ph sz="half" idx="10"/>
          </p:nvPr>
        </p:nvSpPr>
        <p:spPr>
          <a:xfrm>
            <a:off x="838200" y="2393740"/>
            <a:ext cx="9688033" cy="3858204"/>
          </a:xfrm>
        </p:spPr>
        <p:txBody>
          <a:bodyPr/>
          <a:lstStyle/>
          <a:p>
            <a:pPr marL="0" indent="0">
              <a:buNone/>
            </a:pPr>
            <a:r>
              <a:rPr lang="en-US" b="0" i="0" dirty="0">
                <a:solidFill>
                  <a:srgbClr val="313131"/>
                </a:solidFill>
                <a:effectLst/>
                <a:latin typeface="Lausanne"/>
              </a:rPr>
              <a:t>Information security (InfoSec) enables organizations to protect digital and analog information. InfoSec provides coverage for cryptography, mobile computing, social media, as well as infrastructure and networks containing private, financial, and corporate information. Cybersecurity, on the other hand, protects both raw and meaningful data, but only from internet-based threats. </a:t>
            </a:r>
            <a:endParaRPr lang="en-CA" dirty="0"/>
          </a:p>
        </p:txBody>
      </p:sp>
    </p:spTree>
    <p:extLst>
      <p:ext uri="{BB962C8B-B14F-4D97-AF65-F5344CB8AC3E}">
        <p14:creationId xmlns:p14="http://schemas.microsoft.com/office/powerpoint/2010/main" val="1239296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FEFD0-CB64-454D-8DA0-C4D009D1C648}"/>
              </a:ext>
            </a:extLst>
          </p:cNvPr>
          <p:cNvSpPr>
            <a:spLocks noGrp="1"/>
          </p:cNvSpPr>
          <p:nvPr>
            <p:ph type="title"/>
          </p:nvPr>
        </p:nvSpPr>
        <p:spPr/>
        <p:txBody>
          <a:bodyPr/>
          <a:lstStyle/>
          <a:p>
            <a:r>
              <a:rPr lang="en-CA" dirty="0"/>
              <a:t>Information Security vs Cybersecurity</a:t>
            </a:r>
            <a:br>
              <a:rPr lang="en-CA" dirty="0"/>
            </a:br>
            <a:endParaRPr lang="en-CA" dirty="0"/>
          </a:p>
        </p:txBody>
      </p:sp>
      <p:sp>
        <p:nvSpPr>
          <p:cNvPr id="3" name="Content Placeholder 2">
            <a:extLst>
              <a:ext uri="{FF2B5EF4-FFF2-40B4-BE49-F238E27FC236}">
                <a16:creationId xmlns:a16="http://schemas.microsoft.com/office/drawing/2014/main" id="{D339A008-F2C3-4AAE-9444-C40A7FCAFB25}"/>
              </a:ext>
            </a:extLst>
          </p:cNvPr>
          <p:cNvSpPr>
            <a:spLocks noGrp="1"/>
          </p:cNvSpPr>
          <p:nvPr>
            <p:ph sz="half" idx="10"/>
          </p:nvPr>
        </p:nvSpPr>
        <p:spPr>
          <a:xfrm>
            <a:off x="838200" y="2393740"/>
            <a:ext cx="9730563" cy="4153866"/>
          </a:xfrm>
        </p:spPr>
        <p:txBody>
          <a:bodyPr/>
          <a:lstStyle/>
          <a:p>
            <a:r>
              <a:rPr lang="en-US" b="0" i="0" dirty="0">
                <a:solidFill>
                  <a:srgbClr val="313131"/>
                </a:solidFill>
                <a:effectLst/>
                <a:latin typeface="Lausanne"/>
              </a:rPr>
              <a:t>Information security is a broader category of protections, covering cryptography, mobile computing, and social media. It is related to information assurance, used to protect information from non-person-based threats, such as server failures or natural disasters. </a:t>
            </a:r>
          </a:p>
          <a:p>
            <a:endParaRPr lang="en-US" dirty="0">
              <a:solidFill>
                <a:srgbClr val="313131"/>
              </a:solidFill>
              <a:latin typeface="Lausanne"/>
            </a:endParaRPr>
          </a:p>
          <a:p>
            <a:r>
              <a:rPr lang="en-US" dirty="0">
                <a:solidFill>
                  <a:srgbClr val="313131"/>
                </a:solidFill>
                <a:latin typeface="Lausanne"/>
              </a:rPr>
              <a:t>C</a:t>
            </a:r>
            <a:r>
              <a:rPr lang="en-US" b="0" i="0" dirty="0">
                <a:solidFill>
                  <a:srgbClr val="313131"/>
                </a:solidFill>
                <a:effectLst/>
                <a:latin typeface="Lausanne"/>
              </a:rPr>
              <a:t>ybersecurity only covers Internet-based threats and digital data. Additionally, cybersecurity provides coverage for raw, unclassified data while information security does not.</a:t>
            </a:r>
          </a:p>
          <a:p>
            <a:endParaRPr lang="en-CA" dirty="0"/>
          </a:p>
        </p:txBody>
      </p:sp>
    </p:spTree>
    <p:extLst>
      <p:ext uri="{BB962C8B-B14F-4D97-AF65-F5344CB8AC3E}">
        <p14:creationId xmlns:p14="http://schemas.microsoft.com/office/powerpoint/2010/main" val="586940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0FAC9-FE72-4027-B8DE-64E8216C2E01}"/>
              </a:ext>
            </a:extLst>
          </p:cNvPr>
          <p:cNvSpPr>
            <a:spLocks noGrp="1"/>
          </p:cNvSpPr>
          <p:nvPr>
            <p:ph type="title"/>
          </p:nvPr>
        </p:nvSpPr>
        <p:spPr/>
        <p:txBody>
          <a:bodyPr/>
          <a:lstStyle/>
          <a:p>
            <a:r>
              <a:rPr lang="en-CA" dirty="0"/>
              <a:t>Types of information security</a:t>
            </a:r>
            <a:br>
              <a:rPr lang="en-CA" dirty="0"/>
            </a:br>
            <a:endParaRPr lang="en-CA" dirty="0"/>
          </a:p>
        </p:txBody>
      </p:sp>
      <p:sp>
        <p:nvSpPr>
          <p:cNvPr id="3" name="Content Placeholder 2">
            <a:extLst>
              <a:ext uri="{FF2B5EF4-FFF2-40B4-BE49-F238E27FC236}">
                <a16:creationId xmlns:a16="http://schemas.microsoft.com/office/drawing/2014/main" id="{90E95CB3-0B60-4432-B0EB-96F15D1E90B1}"/>
              </a:ext>
            </a:extLst>
          </p:cNvPr>
          <p:cNvSpPr>
            <a:spLocks noGrp="1"/>
          </p:cNvSpPr>
          <p:nvPr>
            <p:ph sz="half" idx="10"/>
          </p:nvPr>
        </p:nvSpPr>
        <p:spPr/>
        <p:txBody>
          <a:bodyPr/>
          <a:lstStyle/>
          <a:p>
            <a:pPr marL="1143000" lvl="2" indent="-228600">
              <a:buFont typeface="Arial" panose="020B0604020202020204" pitchFamily="34" charset="0"/>
              <a:buChar char="•"/>
            </a:pPr>
            <a:r>
              <a:rPr lang="en-US" sz="3600" b="0" i="0" dirty="0">
                <a:solidFill>
                  <a:srgbClr val="313131"/>
                </a:solidFill>
                <a:effectLst/>
                <a:latin typeface="+mn-lt"/>
              </a:rPr>
              <a:t>Application security</a:t>
            </a:r>
          </a:p>
          <a:p>
            <a:pPr marL="1143000" lvl="2" indent="-228600">
              <a:buFont typeface="Arial" panose="020B0604020202020204" pitchFamily="34" charset="0"/>
              <a:buChar char="•"/>
            </a:pPr>
            <a:r>
              <a:rPr lang="en-US" sz="3600" b="0" i="0" dirty="0">
                <a:solidFill>
                  <a:srgbClr val="313131"/>
                </a:solidFill>
                <a:effectLst/>
                <a:latin typeface="+mn-lt"/>
              </a:rPr>
              <a:t>Infrastructure security</a:t>
            </a:r>
          </a:p>
          <a:p>
            <a:pPr marL="1143000" lvl="2" indent="-228600">
              <a:buFont typeface="Arial" panose="020B0604020202020204" pitchFamily="34" charset="0"/>
              <a:buChar char="•"/>
            </a:pPr>
            <a:r>
              <a:rPr lang="en-US" sz="3600" b="0" i="0" dirty="0">
                <a:solidFill>
                  <a:srgbClr val="313131"/>
                </a:solidFill>
                <a:effectLst/>
                <a:latin typeface="+mn-lt"/>
              </a:rPr>
              <a:t>Cloud security</a:t>
            </a:r>
          </a:p>
          <a:p>
            <a:pPr marL="1143000" lvl="2" indent="-228600">
              <a:buFont typeface="Arial" panose="020B0604020202020204" pitchFamily="34" charset="0"/>
              <a:buChar char="•"/>
            </a:pPr>
            <a:r>
              <a:rPr lang="en-US" sz="3600" b="0" i="0" dirty="0">
                <a:solidFill>
                  <a:srgbClr val="313131"/>
                </a:solidFill>
                <a:effectLst/>
                <a:latin typeface="+mn-lt"/>
              </a:rPr>
              <a:t>Cryptography</a:t>
            </a:r>
          </a:p>
          <a:p>
            <a:pPr marL="1143000" lvl="2" indent="-228600">
              <a:buFont typeface="Arial" panose="020B0604020202020204" pitchFamily="34" charset="0"/>
              <a:buChar char="•"/>
            </a:pPr>
            <a:r>
              <a:rPr lang="en-US" sz="3600" b="0" i="0" dirty="0">
                <a:solidFill>
                  <a:srgbClr val="313131"/>
                </a:solidFill>
                <a:effectLst/>
                <a:latin typeface="+mn-lt"/>
              </a:rPr>
              <a:t>Incident response</a:t>
            </a:r>
          </a:p>
          <a:p>
            <a:pPr marL="1143000" lvl="2" indent="-228600">
              <a:buFont typeface="Arial" panose="020B0604020202020204" pitchFamily="34" charset="0"/>
              <a:buChar char="•"/>
            </a:pPr>
            <a:r>
              <a:rPr lang="en-US" sz="3600" b="0" i="0" dirty="0">
                <a:solidFill>
                  <a:srgbClr val="313131"/>
                </a:solidFill>
                <a:effectLst/>
                <a:latin typeface="+mn-lt"/>
              </a:rPr>
              <a:t>Vulnerability management</a:t>
            </a:r>
          </a:p>
          <a:p>
            <a:pPr marL="1143000" lvl="2" indent="-228600">
              <a:buFont typeface="Arial" panose="020B0604020202020204" pitchFamily="34" charset="0"/>
              <a:buChar char="•"/>
            </a:pPr>
            <a:r>
              <a:rPr lang="en-US" sz="3600" b="0" i="0" dirty="0">
                <a:solidFill>
                  <a:srgbClr val="313131"/>
                </a:solidFill>
                <a:effectLst/>
                <a:latin typeface="+mn-lt"/>
              </a:rPr>
              <a:t>Disaster recovery</a:t>
            </a:r>
          </a:p>
          <a:p>
            <a:endParaRPr lang="en-CA" sz="3600" dirty="0">
              <a:latin typeface="+mn-lt"/>
            </a:endParaRPr>
          </a:p>
        </p:txBody>
      </p:sp>
    </p:spTree>
    <p:extLst>
      <p:ext uri="{BB962C8B-B14F-4D97-AF65-F5344CB8AC3E}">
        <p14:creationId xmlns:p14="http://schemas.microsoft.com/office/powerpoint/2010/main" val="15601368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45CFD-55B2-47C7-89D7-05A1E30D5227}"/>
              </a:ext>
            </a:extLst>
          </p:cNvPr>
          <p:cNvSpPr>
            <a:spLocks noGrp="1"/>
          </p:cNvSpPr>
          <p:nvPr>
            <p:ph type="title"/>
          </p:nvPr>
        </p:nvSpPr>
        <p:spPr/>
        <p:txBody>
          <a:bodyPr/>
          <a:lstStyle/>
          <a:p>
            <a:r>
              <a:rPr lang="en-CA" dirty="0"/>
              <a:t>Common information security risks</a:t>
            </a:r>
            <a:br>
              <a:rPr lang="en-CA" dirty="0"/>
            </a:br>
            <a:endParaRPr lang="en-CA" dirty="0"/>
          </a:p>
        </p:txBody>
      </p:sp>
      <p:sp>
        <p:nvSpPr>
          <p:cNvPr id="3" name="Content Placeholder 2">
            <a:extLst>
              <a:ext uri="{FF2B5EF4-FFF2-40B4-BE49-F238E27FC236}">
                <a16:creationId xmlns:a16="http://schemas.microsoft.com/office/drawing/2014/main" id="{C45DA021-CCA4-4CC9-9C8C-DD943CA233D2}"/>
              </a:ext>
            </a:extLst>
          </p:cNvPr>
          <p:cNvSpPr>
            <a:spLocks noGrp="1"/>
          </p:cNvSpPr>
          <p:nvPr>
            <p:ph sz="half" idx="10"/>
          </p:nvPr>
        </p:nvSpPr>
        <p:spPr>
          <a:xfrm>
            <a:off x="731874" y="2393740"/>
            <a:ext cx="11353800" cy="4464260"/>
          </a:xfrm>
        </p:spPr>
        <p:txBody>
          <a:bodyPr/>
          <a:lstStyle/>
          <a:p>
            <a:pPr marL="1143000" lvl="2" indent="-228600" algn="l">
              <a:buFont typeface="Arial" panose="020B0604020202020204" pitchFamily="34" charset="0"/>
              <a:buChar char="•"/>
            </a:pPr>
            <a:r>
              <a:rPr lang="en-US" sz="3200" b="0" i="0" dirty="0">
                <a:solidFill>
                  <a:srgbClr val="313131"/>
                </a:solidFill>
                <a:effectLst/>
                <a:latin typeface="+mn-lt"/>
              </a:rPr>
              <a:t>Social engineering attacks</a:t>
            </a:r>
          </a:p>
          <a:p>
            <a:pPr marL="1143000" lvl="2" indent="-228600" algn="l">
              <a:buFont typeface="Arial" panose="020B0604020202020204" pitchFamily="34" charset="0"/>
              <a:buChar char="•"/>
            </a:pPr>
            <a:r>
              <a:rPr lang="en-US" sz="3200" b="0" i="0" dirty="0">
                <a:solidFill>
                  <a:srgbClr val="313131"/>
                </a:solidFill>
                <a:effectLst/>
                <a:latin typeface="+mn-lt"/>
              </a:rPr>
              <a:t>Advanced persistent threats (APT)</a:t>
            </a:r>
          </a:p>
          <a:p>
            <a:pPr marL="1143000" lvl="2" indent="-228600" algn="l">
              <a:buFont typeface="Arial" panose="020B0604020202020204" pitchFamily="34" charset="0"/>
              <a:buChar char="•"/>
            </a:pPr>
            <a:r>
              <a:rPr lang="en-US" sz="3200" b="0" i="0" dirty="0">
                <a:solidFill>
                  <a:srgbClr val="313131"/>
                </a:solidFill>
                <a:effectLst/>
                <a:latin typeface="+mn-lt"/>
              </a:rPr>
              <a:t>Insider threats</a:t>
            </a:r>
          </a:p>
          <a:p>
            <a:pPr marL="1143000" lvl="2" indent="-228600" algn="l">
              <a:buFont typeface="Arial" panose="020B0604020202020204" pitchFamily="34" charset="0"/>
              <a:buChar char="•"/>
            </a:pPr>
            <a:r>
              <a:rPr lang="en-US" sz="3200" b="0" i="0" dirty="0" err="1">
                <a:solidFill>
                  <a:srgbClr val="313131"/>
                </a:solidFill>
                <a:effectLst/>
                <a:latin typeface="+mn-lt"/>
              </a:rPr>
              <a:t>Cryptojacking</a:t>
            </a:r>
            <a:endParaRPr lang="en-US" sz="3200" b="0" i="0" dirty="0">
              <a:solidFill>
                <a:srgbClr val="313131"/>
              </a:solidFill>
              <a:effectLst/>
              <a:latin typeface="+mn-lt"/>
            </a:endParaRPr>
          </a:p>
          <a:p>
            <a:pPr marL="1143000" lvl="2" indent="-228600" algn="l">
              <a:buFont typeface="Arial" panose="020B0604020202020204" pitchFamily="34" charset="0"/>
              <a:buChar char="•"/>
            </a:pPr>
            <a:r>
              <a:rPr lang="en-US" sz="3200" b="0" i="0" dirty="0">
                <a:solidFill>
                  <a:srgbClr val="313131"/>
                </a:solidFill>
                <a:effectLst/>
                <a:latin typeface="+mn-lt"/>
              </a:rPr>
              <a:t>Distributed denial of service (DDoS)</a:t>
            </a:r>
          </a:p>
          <a:p>
            <a:pPr marL="1143000" lvl="2" indent="-228600" algn="l">
              <a:buFont typeface="Arial" panose="020B0604020202020204" pitchFamily="34" charset="0"/>
              <a:buChar char="•"/>
            </a:pPr>
            <a:r>
              <a:rPr lang="en-US" sz="3200" b="0" i="0" dirty="0">
                <a:solidFill>
                  <a:srgbClr val="313131"/>
                </a:solidFill>
                <a:effectLst/>
                <a:latin typeface="+mn-lt"/>
              </a:rPr>
              <a:t>Ransomware</a:t>
            </a:r>
          </a:p>
          <a:p>
            <a:pPr marL="1143000" lvl="2" indent="-228600" algn="l">
              <a:buFont typeface="Arial" panose="020B0604020202020204" pitchFamily="34" charset="0"/>
              <a:buChar char="•"/>
            </a:pPr>
            <a:r>
              <a:rPr lang="en-US" sz="3200" b="0" i="0" dirty="0">
                <a:solidFill>
                  <a:srgbClr val="313131"/>
                </a:solidFill>
                <a:effectLst/>
                <a:latin typeface="+mn-lt"/>
              </a:rPr>
              <a:t>Man-in-the-middle (MitM) attacks</a:t>
            </a:r>
          </a:p>
          <a:p>
            <a:endParaRPr lang="en-CA" sz="3200" dirty="0">
              <a:latin typeface="+mn-lt"/>
            </a:endParaRPr>
          </a:p>
        </p:txBody>
      </p:sp>
    </p:spTree>
    <p:extLst>
      <p:ext uri="{BB962C8B-B14F-4D97-AF65-F5344CB8AC3E}">
        <p14:creationId xmlns:p14="http://schemas.microsoft.com/office/powerpoint/2010/main" val="19620342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AE795-570C-4693-92CB-FECD8D39F546}"/>
              </a:ext>
            </a:extLst>
          </p:cNvPr>
          <p:cNvSpPr>
            <a:spLocks noGrp="1"/>
          </p:cNvSpPr>
          <p:nvPr>
            <p:ph type="title"/>
          </p:nvPr>
        </p:nvSpPr>
        <p:spPr/>
        <p:txBody>
          <a:bodyPr/>
          <a:lstStyle/>
          <a:p>
            <a:r>
              <a:rPr lang="en-CA" dirty="0"/>
              <a:t>Information security technologies</a:t>
            </a:r>
            <a:br>
              <a:rPr lang="en-CA" dirty="0"/>
            </a:br>
            <a:endParaRPr lang="en-CA" dirty="0"/>
          </a:p>
        </p:txBody>
      </p:sp>
      <p:sp>
        <p:nvSpPr>
          <p:cNvPr id="3" name="Content Placeholder 2">
            <a:extLst>
              <a:ext uri="{FF2B5EF4-FFF2-40B4-BE49-F238E27FC236}">
                <a16:creationId xmlns:a16="http://schemas.microsoft.com/office/drawing/2014/main" id="{0AE1940B-4056-4FF0-B188-6EC3A123692D}"/>
              </a:ext>
            </a:extLst>
          </p:cNvPr>
          <p:cNvSpPr>
            <a:spLocks noGrp="1"/>
          </p:cNvSpPr>
          <p:nvPr>
            <p:ph sz="half" idx="10"/>
          </p:nvPr>
        </p:nvSpPr>
        <p:spPr/>
        <p:txBody>
          <a:bodyPr/>
          <a:lstStyle/>
          <a:p>
            <a:pPr marL="1143000" lvl="2" indent="-228600" algn="l">
              <a:buFont typeface="Arial" panose="020B0604020202020204" pitchFamily="34" charset="0"/>
              <a:buChar char="•"/>
            </a:pPr>
            <a:r>
              <a:rPr lang="en-CA" sz="2800" b="0" i="0" dirty="0">
                <a:solidFill>
                  <a:srgbClr val="313131"/>
                </a:solidFill>
                <a:effectLst/>
                <a:latin typeface="+mn-lt"/>
              </a:rPr>
              <a:t>Firewalls</a:t>
            </a:r>
          </a:p>
          <a:p>
            <a:pPr marL="1143000" lvl="2" indent="-228600" algn="l">
              <a:buFont typeface="Arial" panose="020B0604020202020204" pitchFamily="34" charset="0"/>
              <a:buChar char="•"/>
            </a:pPr>
            <a:r>
              <a:rPr lang="en-CA" sz="2800" b="0" i="0" dirty="0">
                <a:solidFill>
                  <a:srgbClr val="313131"/>
                </a:solidFill>
                <a:effectLst/>
                <a:latin typeface="+mn-lt"/>
              </a:rPr>
              <a:t>Security incident and event management (SIEM)</a:t>
            </a:r>
          </a:p>
          <a:p>
            <a:pPr marL="1143000" lvl="2" indent="-228600" algn="l">
              <a:buFont typeface="Arial" panose="020B0604020202020204" pitchFamily="34" charset="0"/>
              <a:buChar char="•"/>
            </a:pPr>
            <a:r>
              <a:rPr lang="en-CA" sz="2800" b="0" i="0" dirty="0">
                <a:solidFill>
                  <a:srgbClr val="313131"/>
                </a:solidFill>
                <a:effectLst/>
                <a:latin typeface="+mn-lt"/>
              </a:rPr>
              <a:t>Data loss prevention (DLP)</a:t>
            </a:r>
          </a:p>
          <a:p>
            <a:pPr marL="1143000" lvl="2" indent="-228600" algn="l">
              <a:buFont typeface="Arial" panose="020B0604020202020204" pitchFamily="34" charset="0"/>
              <a:buChar char="•"/>
            </a:pPr>
            <a:r>
              <a:rPr lang="en-CA" sz="2800" b="0" i="0" dirty="0">
                <a:solidFill>
                  <a:srgbClr val="313131"/>
                </a:solidFill>
                <a:effectLst/>
                <a:latin typeface="+mn-lt"/>
              </a:rPr>
              <a:t>Intrusion detection system (IPS)</a:t>
            </a:r>
          </a:p>
          <a:p>
            <a:pPr marL="1143000" lvl="2" indent="-228600" algn="l">
              <a:buFont typeface="Arial" panose="020B0604020202020204" pitchFamily="34" charset="0"/>
              <a:buChar char="•"/>
            </a:pPr>
            <a:r>
              <a:rPr lang="en-CA" sz="2800" b="0" i="0" dirty="0">
                <a:solidFill>
                  <a:srgbClr val="313131"/>
                </a:solidFill>
                <a:effectLst/>
                <a:latin typeface="+mn-lt"/>
              </a:rPr>
              <a:t>User behavioral analytics (UBA)</a:t>
            </a:r>
          </a:p>
          <a:p>
            <a:pPr marL="1143000" lvl="2" indent="-228600" algn="l">
              <a:buFont typeface="Arial" panose="020B0604020202020204" pitchFamily="34" charset="0"/>
              <a:buChar char="•"/>
            </a:pPr>
            <a:r>
              <a:rPr lang="en-CA" sz="2800" b="0" i="0" dirty="0">
                <a:solidFill>
                  <a:srgbClr val="313131"/>
                </a:solidFill>
                <a:effectLst/>
                <a:latin typeface="+mn-lt"/>
              </a:rPr>
              <a:t>Blockchain cybersecurity</a:t>
            </a:r>
          </a:p>
          <a:p>
            <a:pPr marL="1143000" lvl="2" indent="-228600" algn="l">
              <a:buFont typeface="Arial" panose="020B0604020202020204" pitchFamily="34" charset="0"/>
              <a:buChar char="•"/>
            </a:pPr>
            <a:r>
              <a:rPr lang="en-CA" sz="2800" b="0" i="0" dirty="0">
                <a:solidFill>
                  <a:srgbClr val="313131"/>
                </a:solidFill>
                <a:effectLst/>
                <a:latin typeface="+mn-lt"/>
              </a:rPr>
              <a:t>Endpoint detection and response (EDR)</a:t>
            </a:r>
          </a:p>
          <a:p>
            <a:pPr marL="1143000" lvl="2" indent="-228600" algn="l">
              <a:buFont typeface="Arial" panose="020B0604020202020204" pitchFamily="34" charset="0"/>
              <a:buChar char="•"/>
            </a:pPr>
            <a:r>
              <a:rPr lang="en-CA" sz="2800" b="0" i="0" dirty="0">
                <a:solidFill>
                  <a:srgbClr val="313131"/>
                </a:solidFill>
                <a:effectLst/>
                <a:latin typeface="+mn-lt"/>
              </a:rPr>
              <a:t>Cloud security posture management (CSPM)</a:t>
            </a:r>
          </a:p>
          <a:p>
            <a:endParaRPr lang="en-CA" dirty="0">
              <a:latin typeface="+mn-lt"/>
            </a:endParaRPr>
          </a:p>
        </p:txBody>
      </p:sp>
    </p:spTree>
    <p:extLst>
      <p:ext uri="{BB962C8B-B14F-4D97-AF65-F5344CB8AC3E}">
        <p14:creationId xmlns:p14="http://schemas.microsoft.com/office/powerpoint/2010/main" val="9875099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C39F8-0F53-4090-A912-9F4BDC761359}"/>
              </a:ext>
            </a:extLst>
          </p:cNvPr>
          <p:cNvSpPr>
            <a:spLocks noGrp="1"/>
          </p:cNvSpPr>
          <p:nvPr>
            <p:ph type="title"/>
          </p:nvPr>
        </p:nvSpPr>
        <p:spPr>
          <a:xfrm>
            <a:off x="838199" y="310394"/>
            <a:ext cx="11353800" cy="774127"/>
          </a:xfrm>
        </p:spPr>
        <p:txBody>
          <a:bodyPr/>
          <a:lstStyle/>
          <a:p>
            <a:r>
              <a:rPr lang="en-CA" dirty="0"/>
              <a:t>Information Security Management practices </a:t>
            </a:r>
          </a:p>
        </p:txBody>
      </p:sp>
      <p:pic>
        <p:nvPicPr>
          <p:cNvPr id="4" name="Content Placeholder 3">
            <a:extLst>
              <a:ext uri="{FF2B5EF4-FFF2-40B4-BE49-F238E27FC236}">
                <a16:creationId xmlns:a16="http://schemas.microsoft.com/office/drawing/2014/main" id="{424A3696-348D-4FB5-8F4B-EFBE710401E0}"/>
              </a:ext>
            </a:extLst>
          </p:cNvPr>
          <p:cNvPicPr>
            <a:picLocks noGrp="1" noChangeAspect="1"/>
          </p:cNvPicPr>
          <p:nvPr>
            <p:ph sz="half" idx="10"/>
          </p:nvPr>
        </p:nvPicPr>
        <p:blipFill>
          <a:blip r:embed="rId2"/>
          <a:stretch>
            <a:fillRect/>
          </a:stretch>
        </p:blipFill>
        <p:spPr>
          <a:xfrm>
            <a:off x="2703549" y="2415620"/>
            <a:ext cx="6496050" cy="3952875"/>
          </a:xfrm>
          <a:prstGeom prst="rect">
            <a:avLst/>
          </a:prstGeom>
        </p:spPr>
      </p:pic>
    </p:spTree>
    <p:extLst>
      <p:ext uri="{BB962C8B-B14F-4D97-AF65-F5344CB8AC3E}">
        <p14:creationId xmlns:p14="http://schemas.microsoft.com/office/powerpoint/2010/main" val="22236617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06B64-169D-4847-9C76-F8E9BB79DF38}"/>
              </a:ext>
            </a:extLst>
          </p:cNvPr>
          <p:cNvSpPr>
            <a:spLocks noGrp="1"/>
          </p:cNvSpPr>
          <p:nvPr>
            <p:ph type="title"/>
          </p:nvPr>
        </p:nvSpPr>
        <p:spPr/>
        <p:txBody>
          <a:bodyPr/>
          <a:lstStyle/>
          <a:p>
            <a:r>
              <a:rPr lang="en-US" dirty="0" err="1"/>
              <a:t>Github</a:t>
            </a:r>
            <a:r>
              <a:rPr lang="en-US" dirty="0"/>
              <a:t> best practices</a:t>
            </a:r>
            <a:endParaRPr lang="en-CA" dirty="0"/>
          </a:p>
        </p:txBody>
      </p:sp>
      <p:sp>
        <p:nvSpPr>
          <p:cNvPr id="3" name="Content Placeholder 2">
            <a:extLst>
              <a:ext uri="{FF2B5EF4-FFF2-40B4-BE49-F238E27FC236}">
                <a16:creationId xmlns:a16="http://schemas.microsoft.com/office/drawing/2014/main" id="{293E5852-BA2B-4801-A0A3-B73A5DE0994D}"/>
              </a:ext>
            </a:extLst>
          </p:cNvPr>
          <p:cNvSpPr>
            <a:spLocks noGrp="1"/>
          </p:cNvSpPr>
          <p:nvPr>
            <p:ph sz="half" idx="10"/>
          </p:nvPr>
        </p:nvSpPr>
        <p:spPr>
          <a:xfrm>
            <a:off x="519223" y="2393740"/>
            <a:ext cx="9305261" cy="4464260"/>
          </a:xfrm>
        </p:spPr>
        <p:txBody>
          <a:bodyPr/>
          <a:lstStyle/>
          <a:p>
            <a:pPr marL="0" indent="0">
              <a:buNone/>
            </a:pPr>
            <a:r>
              <a:rPr lang="en-US" sz="2400" b="0" i="0" dirty="0">
                <a:solidFill>
                  <a:srgbClr val="1C1C21"/>
                </a:solidFill>
                <a:effectLst/>
                <a:latin typeface="+mn-lt"/>
              </a:rPr>
              <a:t>1. Never store credentials as code/config in GitHub</a:t>
            </a:r>
          </a:p>
          <a:p>
            <a:pPr marL="0" indent="0">
              <a:buNone/>
            </a:pPr>
            <a:r>
              <a:rPr lang="en-US" sz="2400" b="0" i="0" dirty="0">
                <a:solidFill>
                  <a:srgbClr val="1C1C21"/>
                </a:solidFill>
                <a:effectLst/>
                <a:latin typeface="+mn-lt"/>
              </a:rPr>
              <a:t>2. Remove Sensitive data in your files and GitHub history</a:t>
            </a:r>
          </a:p>
          <a:p>
            <a:pPr marL="0" indent="0">
              <a:buNone/>
            </a:pPr>
            <a:r>
              <a:rPr lang="en-CA" sz="2400" b="0" i="0" dirty="0">
                <a:solidFill>
                  <a:srgbClr val="1C1C21"/>
                </a:solidFill>
                <a:effectLst/>
                <a:latin typeface="+mn-lt"/>
              </a:rPr>
              <a:t>3. Tightly Control Access</a:t>
            </a:r>
          </a:p>
          <a:p>
            <a:pPr marL="0" indent="0">
              <a:buNone/>
            </a:pPr>
            <a:r>
              <a:rPr lang="en-US" sz="2400" b="0" i="0" dirty="0">
                <a:solidFill>
                  <a:srgbClr val="1C1C21"/>
                </a:solidFill>
                <a:effectLst/>
                <a:latin typeface="+mn-lt"/>
              </a:rPr>
              <a:t>4. Add a SECURITY.md file</a:t>
            </a:r>
          </a:p>
          <a:p>
            <a:pPr marL="0" indent="0">
              <a:buNone/>
            </a:pPr>
            <a:r>
              <a:rPr lang="en-US" sz="2400" b="0" i="0" dirty="0">
                <a:solidFill>
                  <a:srgbClr val="1C1C21"/>
                </a:solidFill>
                <a:effectLst/>
                <a:latin typeface="+mn-lt"/>
              </a:rPr>
              <a:t>5. Validate your GitHub Applications Carefully</a:t>
            </a:r>
          </a:p>
          <a:p>
            <a:pPr marL="0" indent="0">
              <a:buNone/>
            </a:pPr>
            <a:r>
              <a:rPr lang="en-US" sz="2400" b="0" i="0" dirty="0">
                <a:solidFill>
                  <a:srgbClr val="1C1C21"/>
                </a:solidFill>
                <a:effectLst/>
                <a:latin typeface="+mn-lt"/>
              </a:rPr>
              <a:t>7. Use the Right GitHub Offering for your Security Needs</a:t>
            </a:r>
          </a:p>
          <a:p>
            <a:pPr marL="0" indent="0" algn="l">
              <a:buNone/>
            </a:pPr>
            <a:r>
              <a:rPr lang="en-US" sz="2400" b="0" i="0" dirty="0">
                <a:solidFill>
                  <a:srgbClr val="1C1C21"/>
                </a:solidFill>
                <a:effectLst/>
                <a:latin typeface="+mn-lt"/>
              </a:rPr>
              <a:t>8. Rotate SSH keys and Personal Access Tokens</a:t>
            </a:r>
          </a:p>
          <a:p>
            <a:pPr marL="0" indent="0" algn="l">
              <a:buNone/>
            </a:pPr>
            <a:r>
              <a:rPr lang="en-US" sz="2400" b="0" i="0" dirty="0">
                <a:solidFill>
                  <a:srgbClr val="1C1C21"/>
                </a:solidFill>
                <a:effectLst/>
                <a:latin typeface="+mn-lt"/>
              </a:rPr>
              <a:t>9. Create New Projects with Security in Mind</a:t>
            </a:r>
          </a:p>
          <a:p>
            <a:pPr marL="0" indent="0" algn="l">
              <a:buNone/>
            </a:pPr>
            <a:r>
              <a:rPr lang="en-US" sz="2400" b="0" i="0" dirty="0">
                <a:solidFill>
                  <a:srgbClr val="1C1C21"/>
                </a:solidFill>
                <a:effectLst/>
                <a:latin typeface="+mn-lt"/>
              </a:rPr>
              <a:t>10. Audit any Code you Import into GitHub</a:t>
            </a:r>
          </a:p>
          <a:p>
            <a:pPr marL="0" indent="0">
              <a:buNone/>
            </a:pPr>
            <a:br>
              <a:rPr lang="en-US" sz="2400" dirty="0">
                <a:latin typeface="+mn-lt"/>
              </a:rPr>
            </a:br>
            <a:br>
              <a:rPr lang="en-US" sz="2400" dirty="0">
                <a:latin typeface="+mn-lt"/>
              </a:rPr>
            </a:br>
            <a:endParaRPr lang="en-CA" sz="2400" dirty="0">
              <a:latin typeface="+mn-lt"/>
            </a:endParaRPr>
          </a:p>
        </p:txBody>
      </p:sp>
    </p:spTree>
    <p:extLst>
      <p:ext uri="{BB962C8B-B14F-4D97-AF65-F5344CB8AC3E}">
        <p14:creationId xmlns:p14="http://schemas.microsoft.com/office/powerpoint/2010/main" val="39576453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37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8BC45-05D5-494E-8F68-0C57B42ACAAC}"/>
              </a:ext>
            </a:extLst>
          </p:cNvPr>
          <p:cNvSpPr>
            <a:spLocks noGrp="1"/>
          </p:cNvSpPr>
          <p:nvPr>
            <p:ph type="title"/>
          </p:nvPr>
        </p:nvSpPr>
        <p:spPr>
          <a:xfrm>
            <a:off x="838200" y="214701"/>
            <a:ext cx="11353800" cy="1391602"/>
          </a:xfrm>
        </p:spPr>
        <p:txBody>
          <a:bodyPr/>
          <a:lstStyle/>
          <a:p>
            <a:r>
              <a:rPr lang="en-US" dirty="0"/>
              <a:t>Contents</a:t>
            </a:r>
            <a:endParaRPr lang="en-CA" dirty="0"/>
          </a:p>
        </p:txBody>
      </p:sp>
      <p:sp>
        <p:nvSpPr>
          <p:cNvPr id="3" name="Content Placeholder 2">
            <a:extLst>
              <a:ext uri="{FF2B5EF4-FFF2-40B4-BE49-F238E27FC236}">
                <a16:creationId xmlns:a16="http://schemas.microsoft.com/office/drawing/2014/main" id="{CBDA18F3-DC93-4A11-82EB-DF5E5EF8959A}"/>
              </a:ext>
            </a:extLst>
          </p:cNvPr>
          <p:cNvSpPr>
            <a:spLocks noGrp="1"/>
          </p:cNvSpPr>
          <p:nvPr>
            <p:ph sz="half" idx="10"/>
          </p:nvPr>
        </p:nvSpPr>
        <p:spPr/>
        <p:txBody>
          <a:bodyPr/>
          <a:lstStyle/>
          <a:p>
            <a:r>
              <a:rPr lang="en-US" dirty="0"/>
              <a:t>Secure Development Lifecycle</a:t>
            </a:r>
            <a:r>
              <a:rPr lang="en-CA" dirty="0"/>
              <a:t> (SDL)</a:t>
            </a:r>
          </a:p>
          <a:p>
            <a:r>
              <a:rPr lang="en-CA" b="0" i="0" dirty="0">
                <a:solidFill>
                  <a:srgbClr val="333333"/>
                </a:solidFill>
                <a:effectLst/>
                <a:latin typeface="TT-Hoves"/>
              </a:rPr>
              <a:t>Popular SDL methodologies &amp; Benefits</a:t>
            </a:r>
          </a:p>
          <a:p>
            <a:r>
              <a:rPr lang="en-CA" dirty="0">
                <a:solidFill>
                  <a:srgbClr val="333333"/>
                </a:solidFill>
                <a:latin typeface="TT-Hoves"/>
              </a:rPr>
              <a:t>SSDL stages</a:t>
            </a:r>
          </a:p>
          <a:p>
            <a:r>
              <a:rPr lang="en-CA" dirty="0">
                <a:solidFill>
                  <a:srgbClr val="333333"/>
                </a:solidFill>
                <a:latin typeface="TT-Hoves"/>
              </a:rPr>
              <a:t>Software Security best practices</a:t>
            </a:r>
          </a:p>
          <a:p>
            <a:r>
              <a:rPr lang="en-CA" dirty="0">
                <a:solidFill>
                  <a:srgbClr val="333333"/>
                </a:solidFill>
                <a:latin typeface="TT-Hoves"/>
              </a:rPr>
              <a:t>Information Security</a:t>
            </a:r>
          </a:p>
          <a:p>
            <a:r>
              <a:rPr lang="en-CA" dirty="0">
                <a:solidFill>
                  <a:srgbClr val="333333"/>
                </a:solidFill>
                <a:latin typeface="TT-Hoves"/>
              </a:rPr>
              <a:t>InfoSec Types, Risks and Technologies</a:t>
            </a:r>
          </a:p>
          <a:p>
            <a:r>
              <a:rPr lang="en-CA" dirty="0">
                <a:solidFill>
                  <a:srgbClr val="333333"/>
                </a:solidFill>
                <a:latin typeface="TT-Hoves"/>
              </a:rPr>
              <a:t>InfoSec Management Practices</a:t>
            </a:r>
          </a:p>
          <a:p>
            <a:pPr marL="0" indent="0">
              <a:buNone/>
            </a:pPr>
            <a:endParaRPr lang="en-CA" dirty="0">
              <a:solidFill>
                <a:srgbClr val="333333"/>
              </a:solidFill>
              <a:latin typeface="TT-Hoves"/>
            </a:endParaRPr>
          </a:p>
          <a:p>
            <a:endParaRPr lang="en-CA" dirty="0">
              <a:solidFill>
                <a:srgbClr val="333333"/>
              </a:solidFill>
              <a:latin typeface="TT-Hoves"/>
            </a:endParaRPr>
          </a:p>
          <a:p>
            <a:endParaRPr lang="en-CA" dirty="0">
              <a:solidFill>
                <a:srgbClr val="333333"/>
              </a:solidFill>
              <a:latin typeface="TT-Hoves"/>
            </a:endParaRPr>
          </a:p>
          <a:p>
            <a:endParaRPr lang="en-CA" dirty="0">
              <a:solidFill>
                <a:srgbClr val="333333"/>
              </a:solidFill>
              <a:latin typeface="TT-Hoves"/>
            </a:endParaRPr>
          </a:p>
          <a:p>
            <a:endParaRPr lang="en-CA" dirty="0">
              <a:solidFill>
                <a:srgbClr val="333333"/>
              </a:solidFill>
              <a:latin typeface="TT-Hoves"/>
            </a:endParaRPr>
          </a:p>
          <a:p>
            <a:endParaRPr lang="en-CA" dirty="0">
              <a:solidFill>
                <a:srgbClr val="333333"/>
              </a:solidFill>
              <a:latin typeface="TT-Hoves"/>
            </a:endParaRPr>
          </a:p>
          <a:p>
            <a:endParaRPr lang="en-CA" dirty="0">
              <a:solidFill>
                <a:srgbClr val="333333"/>
              </a:solidFill>
              <a:latin typeface="TT-Hoves"/>
            </a:endParaRPr>
          </a:p>
          <a:p>
            <a:endParaRPr lang="en-CA" dirty="0"/>
          </a:p>
          <a:p>
            <a:endParaRPr lang="en-US" dirty="0"/>
          </a:p>
        </p:txBody>
      </p:sp>
    </p:spTree>
    <p:extLst>
      <p:ext uri="{BB962C8B-B14F-4D97-AF65-F5344CB8AC3E}">
        <p14:creationId xmlns:p14="http://schemas.microsoft.com/office/powerpoint/2010/main" val="3473808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B49E0-2F67-4B87-9A7B-B5B1FCC037CA}"/>
              </a:ext>
            </a:extLst>
          </p:cNvPr>
          <p:cNvSpPr>
            <a:spLocks noGrp="1"/>
          </p:cNvSpPr>
          <p:nvPr>
            <p:ph type="title"/>
          </p:nvPr>
        </p:nvSpPr>
        <p:spPr>
          <a:xfrm>
            <a:off x="212651" y="116957"/>
            <a:ext cx="11979348" cy="1818169"/>
          </a:xfrm>
        </p:spPr>
        <p:txBody>
          <a:bodyPr/>
          <a:lstStyle/>
          <a:p>
            <a:r>
              <a:rPr lang="en-US" dirty="0"/>
              <a:t>       SDLC</a:t>
            </a:r>
            <a:endParaRPr lang="en-CA" dirty="0"/>
          </a:p>
        </p:txBody>
      </p:sp>
      <p:sp>
        <p:nvSpPr>
          <p:cNvPr id="3" name="Content Placeholder 2">
            <a:extLst>
              <a:ext uri="{FF2B5EF4-FFF2-40B4-BE49-F238E27FC236}">
                <a16:creationId xmlns:a16="http://schemas.microsoft.com/office/drawing/2014/main" id="{71A53C84-DC21-466D-8767-3BEB93FCFD30}"/>
              </a:ext>
            </a:extLst>
          </p:cNvPr>
          <p:cNvSpPr>
            <a:spLocks noGrp="1"/>
          </p:cNvSpPr>
          <p:nvPr>
            <p:ph sz="half" idx="10"/>
          </p:nvPr>
        </p:nvSpPr>
        <p:spPr>
          <a:xfrm>
            <a:off x="838200" y="2393740"/>
            <a:ext cx="9592340" cy="3220251"/>
          </a:xfrm>
        </p:spPr>
        <p:txBody>
          <a:bodyPr/>
          <a:lstStyle/>
          <a:p>
            <a:r>
              <a:rPr lang="en-US" b="0" i="0" dirty="0">
                <a:solidFill>
                  <a:srgbClr val="111C24"/>
                </a:solidFill>
                <a:effectLst/>
                <a:latin typeface="Roboto" panose="02000000000000000000" pitchFamily="2" charset="0"/>
              </a:rPr>
              <a:t>A software development life cycle (SDLC) is a framework for the process of building an application from inception to decommission. Over the years, multiple SDLC models have emerged—from waterfall and iterative to, more recently, agile and CI/CD, which increase the speed and frequency of deployment.</a:t>
            </a:r>
            <a:endParaRPr lang="en-CA" dirty="0"/>
          </a:p>
        </p:txBody>
      </p:sp>
    </p:spTree>
    <p:extLst>
      <p:ext uri="{BB962C8B-B14F-4D97-AF65-F5344CB8AC3E}">
        <p14:creationId xmlns:p14="http://schemas.microsoft.com/office/powerpoint/2010/main" val="2631999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5C7B9-65F8-43A6-8AFD-97C8BA4C48D6}"/>
              </a:ext>
            </a:extLst>
          </p:cNvPr>
          <p:cNvSpPr>
            <a:spLocks noGrp="1"/>
          </p:cNvSpPr>
          <p:nvPr>
            <p:ph type="title"/>
          </p:nvPr>
        </p:nvSpPr>
        <p:spPr/>
        <p:txBody>
          <a:bodyPr/>
          <a:lstStyle/>
          <a:p>
            <a:r>
              <a:rPr lang="en-CA" dirty="0"/>
              <a:t>Secure Development Lifecycle</a:t>
            </a:r>
          </a:p>
        </p:txBody>
      </p:sp>
      <p:sp>
        <p:nvSpPr>
          <p:cNvPr id="3" name="Content Placeholder 2">
            <a:extLst>
              <a:ext uri="{FF2B5EF4-FFF2-40B4-BE49-F238E27FC236}">
                <a16:creationId xmlns:a16="http://schemas.microsoft.com/office/drawing/2014/main" id="{00FCC217-F2FA-4FF5-BB37-FEFC2EC97339}"/>
              </a:ext>
            </a:extLst>
          </p:cNvPr>
          <p:cNvSpPr>
            <a:spLocks noGrp="1"/>
          </p:cNvSpPr>
          <p:nvPr>
            <p:ph sz="half" idx="10"/>
          </p:nvPr>
        </p:nvSpPr>
        <p:spPr>
          <a:xfrm>
            <a:off x="838200" y="2393740"/>
            <a:ext cx="9422219" cy="3932632"/>
          </a:xfrm>
        </p:spPr>
        <p:txBody>
          <a:bodyPr/>
          <a:lstStyle/>
          <a:p>
            <a:r>
              <a:rPr lang="en-US" b="0" i="0" dirty="0">
                <a:solidFill>
                  <a:srgbClr val="333333"/>
                </a:solidFill>
                <a:effectLst/>
                <a:latin typeface="TT-Hoves"/>
              </a:rPr>
              <a:t>There is a ready-made solution that provides a structured approach to application security—the secure development lifecycle (SDL). It is a set of development practices for strengthening security and compliance. For maximum benefit, these practices should be integrated into all stages of software development and maintenance.</a:t>
            </a:r>
            <a:endParaRPr lang="en-CA" dirty="0"/>
          </a:p>
        </p:txBody>
      </p:sp>
    </p:spTree>
    <p:extLst>
      <p:ext uri="{BB962C8B-B14F-4D97-AF65-F5344CB8AC3E}">
        <p14:creationId xmlns:p14="http://schemas.microsoft.com/office/powerpoint/2010/main" val="20411641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11574-6C08-400D-8342-857F317E17D0}"/>
              </a:ext>
            </a:extLst>
          </p:cNvPr>
          <p:cNvSpPr>
            <a:spLocks noGrp="1"/>
          </p:cNvSpPr>
          <p:nvPr>
            <p:ph type="title"/>
          </p:nvPr>
        </p:nvSpPr>
        <p:spPr>
          <a:xfrm>
            <a:off x="520995" y="0"/>
            <a:ext cx="11671004" cy="1180214"/>
          </a:xfrm>
        </p:spPr>
        <p:txBody>
          <a:bodyPr/>
          <a:lstStyle/>
          <a:p>
            <a:r>
              <a:rPr lang="en-CA" dirty="0"/>
              <a:t>Three Popular Methodologies:</a:t>
            </a:r>
          </a:p>
        </p:txBody>
      </p:sp>
      <p:sp>
        <p:nvSpPr>
          <p:cNvPr id="3" name="Content Placeholder 2">
            <a:extLst>
              <a:ext uri="{FF2B5EF4-FFF2-40B4-BE49-F238E27FC236}">
                <a16:creationId xmlns:a16="http://schemas.microsoft.com/office/drawing/2014/main" id="{CA7C60FB-3EE1-46A5-9343-41D091AEE40E}"/>
              </a:ext>
            </a:extLst>
          </p:cNvPr>
          <p:cNvSpPr>
            <a:spLocks noGrp="1"/>
          </p:cNvSpPr>
          <p:nvPr>
            <p:ph sz="half" idx="10"/>
          </p:nvPr>
        </p:nvSpPr>
        <p:spPr>
          <a:xfrm>
            <a:off x="838200" y="2393740"/>
            <a:ext cx="9039447" cy="3517962"/>
          </a:xfrm>
        </p:spPr>
        <p:txBody>
          <a:bodyPr/>
          <a:lstStyle/>
          <a:p>
            <a:r>
              <a:rPr lang="en-US" sz="3600" b="0" dirty="0">
                <a:solidFill>
                  <a:srgbClr val="333333"/>
                </a:solidFill>
                <a:effectLst/>
                <a:latin typeface="+mn-lt"/>
              </a:rPr>
              <a:t>Microsoft Security Development Lifecycle (SDL)</a:t>
            </a:r>
          </a:p>
          <a:p>
            <a:r>
              <a:rPr lang="en-US" sz="3600" b="0" dirty="0">
                <a:solidFill>
                  <a:srgbClr val="333333"/>
                </a:solidFill>
                <a:effectLst/>
                <a:latin typeface="+mn-lt"/>
              </a:rPr>
              <a:t>OWASP Software Assurance Maturity Model (SAMM)</a:t>
            </a:r>
          </a:p>
          <a:p>
            <a:r>
              <a:rPr lang="en-US" sz="3600" b="0" dirty="0">
                <a:solidFill>
                  <a:srgbClr val="333333"/>
                </a:solidFill>
                <a:effectLst/>
                <a:latin typeface="+mn-lt"/>
              </a:rPr>
              <a:t>Building Security In Maturity Model (BSIMM)</a:t>
            </a:r>
          </a:p>
          <a:p>
            <a:pPr marL="0" indent="0">
              <a:buNone/>
            </a:pPr>
            <a:endParaRPr lang="en-CA" sz="3600" dirty="0">
              <a:latin typeface="+mn-lt"/>
            </a:endParaRPr>
          </a:p>
        </p:txBody>
      </p:sp>
    </p:spTree>
    <p:extLst>
      <p:ext uri="{BB962C8B-B14F-4D97-AF65-F5344CB8AC3E}">
        <p14:creationId xmlns:p14="http://schemas.microsoft.com/office/powerpoint/2010/main" val="15472341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7FD90-919E-48A8-BC9B-7CB6B702CDA1}"/>
              </a:ext>
            </a:extLst>
          </p:cNvPr>
          <p:cNvSpPr>
            <a:spLocks noGrp="1"/>
          </p:cNvSpPr>
          <p:nvPr>
            <p:ph type="title"/>
          </p:nvPr>
        </p:nvSpPr>
        <p:spPr>
          <a:xfrm>
            <a:off x="838199" y="310394"/>
            <a:ext cx="11353800" cy="1008043"/>
          </a:xfrm>
        </p:spPr>
        <p:txBody>
          <a:bodyPr>
            <a:normAutofit fontScale="90000"/>
          </a:bodyPr>
          <a:lstStyle/>
          <a:p>
            <a:r>
              <a:rPr lang="en-US" dirty="0"/>
              <a:t>Microsoft Security Development Lifecycle (SDL)</a:t>
            </a:r>
            <a:br>
              <a:rPr lang="en-US" dirty="0"/>
            </a:br>
            <a:endParaRPr lang="en-CA" dirty="0"/>
          </a:p>
        </p:txBody>
      </p:sp>
      <p:pic>
        <p:nvPicPr>
          <p:cNvPr id="4" name="Content Placeholder 3">
            <a:extLst>
              <a:ext uri="{FF2B5EF4-FFF2-40B4-BE49-F238E27FC236}">
                <a16:creationId xmlns:a16="http://schemas.microsoft.com/office/drawing/2014/main" id="{4451CB31-0C6F-4CD4-BE45-758E12425344}"/>
              </a:ext>
            </a:extLst>
          </p:cNvPr>
          <p:cNvPicPr>
            <a:picLocks noGrp="1" noChangeAspect="1"/>
          </p:cNvPicPr>
          <p:nvPr>
            <p:ph sz="half" idx="10"/>
          </p:nvPr>
        </p:nvPicPr>
        <p:blipFill>
          <a:blip r:embed="rId2"/>
          <a:stretch>
            <a:fillRect/>
          </a:stretch>
        </p:blipFill>
        <p:spPr>
          <a:xfrm>
            <a:off x="210879" y="2675886"/>
            <a:ext cx="11353800" cy="3496139"/>
          </a:xfrm>
          <a:prstGeom prst="rect">
            <a:avLst/>
          </a:prstGeom>
        </p:spPr>
      </p:pic>
    </p:spTree>
    <p:extLst>
      <p:ext uri="{BB962C8B-B14F-4D97-AF65-F5344CB8AC3E}">
        <p14:creationId xmlns:p14="http://schemas.microsoft.com/office/powerpoint/2010/main" val="3973156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B682B-2C20-43B6-84E0-5FA249BFFF53}"/>
              </a:ext>
            </a:extLst>
          </p:cNvPr>
          <p:cNvSpPr>
            <a:spLocks noGrp="1"/>
          </p:cNvSpPr>
          <p:nvPr>
            <p:ph type="title"/>
          </p:nvPr>
        </p:nvSpPr>
        <p:spPr>
          <a:xfrm>
            <a:off x="189614" y="310394"/>
            <a:ext cx="10145233" cy="795392"/>
          </a:xfrm>
        </p:spPr>
        <p:txBody>
          <a:bodyPr>
            <a:normAutofit fontScale="90000"/>
          </a:bodyPr>
          <a:lstStyle/>
          <a:p>
            <a:r>
              <a:rPr lang="en-US" dirty="0"/>
              <a:t>OWASP Software Assurance Maturity Model (SAMM)</a:t>
            </a:r>
            <a:endParaRPr lang="en-CA" dirty="0"/>
          </a:p>
        </p:txBody>
      </p:sp>
      <p:pic>
        <p:nvPicPr>
          <p:cNvPr id="4" name="Content Placeholder 3">
            <a:extLst>
              <a:ext uri="{FF2B5EF4-FFF2-40B4-BE49-F238E27FC236}">
                <a16:creationId xmlns:a16="http://schemas.microsoft.com/office/drawing/2014/main" id="{BC2395CE-0F5C-4133-B0F7-9D6D2816ED22}"/>
              </a:ext>
            </a:extLst>
          </p:cNvPr>
          <p:cNvPicPr>
            <a:picLocks noGrp="1" noChangeAspect="1"/>
          </p:cNvPicPr>
          <p:nvPr>
            <p:ph sz="half" idx="10"/>
          </p:nvPr>
        </p:nvPicPr>
        <p:blipFill>
          <a:blip r:embed="rId2"/>
          <a:stretch>
            <a:fillRect/>
          </a:stretch>
        </p:blipFill>
        <p:spPr>
          <a:xfrm>
            <a:off x="189614" y="2354698"/>
            <a:ext cx="11353800" cy="3904599"/>
          </a:xfrm>
          <a:prstGeom prst="rect">
            <a:avLst/>
          </a:prstGeom>
        </p:spPr>
      </p:pic>
    </p:spTree>
    <p:extLst>
      <p:ext uri="{BB962C8B-B14F-4D97-AF65-F5344CB8AC3E}">
        <p14:creationId xmlns:p14="http://schemas.microsoft.com/office/powerpoint/2010/main" val="35832842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1366-675E-4625-8592-5C8EE9900E66}"/>
              </a:ext>
            </a:extLst>
          </p:cNvPr>
          <p:cNvSpPr>
            <a:spLocks noGrp="1"/>
          </p:cNvSpPr>
          <p:nvPr>
            <p:ph type="title"/>
          </p:nvPr>
        </p:nvSpPr>
        <p:spPr>
          <a:xfrm>
            <a:off x="838199" y="0"/>
            <a:ext cx="11353800" cy="1701996"/>
          </a:xfrm>
        </p:spPr>
        <p:txBody>
          <a:bodyPr/>
          <a:lstStyle/>
          <a:p>
            <a:r>
              <a:rPr lang="en-US" dirty="0"/>
              <a:t>Building Security In Maturity Model (BSIMM)</a:t>
            </a:r>
            <a:br>
              <a:rPr lang="en-US" dirty="0"/>
            </a:br>
            <a:endParaRPr lang="en-CA" dirty="0"/>
          </a:p>
        </p:txBody>
      </p:sp>
      <p:pic>
        <p:nvPicPr>
          <p:cNvPr id="4" name="Content Placeholder 3">
            <a:extLst>
              <a:ext uri="{FF2B5EF4-FFF2-40B4-BE49-F238E27FC236}">
                <a16:creationId xmlns:a16="http://schemas.microsoft.com/office/drawing/2014/main" id="{DDF9F0BE-68E7-475A-BC6B-3348BAB40F57}"/>
              </a:ext>
            </a:extLst>
          </p:cNvPr>
          <p:cNvPicPr>
            <a:picLocks noGrp="1" noChangeAspect="1"/>
          </p:cNvPicPr>
          <p:nvPr>
            <p:ph sz="half" idx="10"/>
          </p:nvPr>
        </p:nvPicPr>
        <p:blipFill>
          <a:blip r:embed="rId2"/>
          <a:stretch>
            <a:fillRect/>
          </a:stretch>
        </p:blipFill>
        <p:spPr>
          <a:xfrm>
            <a:off x="1435396" y="2255727"/>
            <a:ext cx="8952614" cy="4464050"/>
          </a:xfrm>
          <a:prstGeom prst="rect">
            <a:avLst/>
          </a:prstGeom>
        </p:spPr>
      </p:pic>
    </p:spTree>
    <p:extLst>
      <p:ext uri="{BB962C8B-B14F-4D97-AF65-F5344CB8AC3E}">
        <p14:creationId xmlns:p14="http://schemas.microsoft.com/office/powerpoint/2010/main" val="1893998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75556-DC9F-4A02-9F89-7ECC3EA8A492}"/>
              </a:ext>
            </a:extLst>
          </p:cNvPr>
          <p:cNvSpPr>
            <a:spLocks noGrp="1"/>
          </p:cNvSpPr>
          <p:nvPr>
            <p:ph type="title"/>
          </p:nvPr>
        </p:nvSpPr>
        <p:spPr/>
        <p:txBody>
          <a:bodyPr/>
          <a:lstStyle/>
          <a:p>
            <a:r>
              <a:rPr lang="en-CA" dirty="0"/>
              <a:t>Benefits of SDL</a:t>
            </a:r>
          </a:p>
        </p:txBody>
      </p:sp>
      <p:sp>
        <p:nvSpPr>
          <p:cNvPr id="3" name="Content Placeholder 2">
            <a:extLst>
              <a:ext uri="{FF2B5EF4-FFF2-40B4-BE49-F238E27FC236}">
                <a16:creationId xmlns:a16="http://schemas.microsoft.com/office/drawing/2014/main" id="{49D10A00-B2EC-4915-A260-2054A9549D58}"/>
              </a:ext>
            </a:extLst>
          </p:cNvPr>
          <p:cNvSpPr>
            <a:spLocks noGrp="1"/>
          </p:cNvSpPr>
          <p:nvPr>
            <p:ph sz="half" idx="10"/>
          </p:nvPr>
        </p:nvSpPr>
        <p:spPr>
          <a:xfrm>
            <a:off x="838200" y="2393740"/>
            <a:ext cx="9496647" cy="3071395"/>
          </a:xfrm>
        </p:spPr>
        <p:txBody>
          <a:bodyPr/>
          <a:lstStyle/>
          <a:p>
            <a:pPr algn="just"/>
            <a:r>
              <a:rPr lang="en-US" sz="4400" dirty="0"/>
              <a:t>Higher Security</a:t>
            </a:r>
          </a:p>
          <a:p>
            <a:pPr algn="just"/>
            <a:r>
              <a:rPr lang="en-US" sz="4400" dirty="0"/>
              <a:t>Cost Reduction</a:t>
            </a:r>
          </a:p>
          <a:p>
            <a:pPr algn="just"/>
            <a:r>
              <a:rPr lang="en-US" sz="4400" dirty="0"/>
              <a:t>Regulatory Compliance</a:t>
            </a:r>
            <a:endParaRPr lang="en-CA" sz="4400" dirty="0"/>
          </a:p>
        </p:txBody>
      </p:sp>
    </p:spTree>
    <p:extLst>
      <p:ext uri="{BB962C8B-B14F-4D97-AF65-F5344CB8AC3E}">
        <p14:creationId xmlns:p14="http://schemas.microsoft.com/office/powerpoint/2010/main" val="1929565441"/>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9195379a-c874-4b1e-9a42-745d869d1e41">
      <Terms xmlns="http://schemas.microsoft.com/office/infopath/2007/PartnerControls"/>
    </lcf76f155ced4ddcb4097134ff3c332f>
    <TaxCatchAll xmlns="39de2fdb-7005-4155-a4db-9b2f08b80d41"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AE58644E705F84696FC6D4358C0AD49" ma:contentTypeVersion="15" ma:contentTypeDescription="Create a new document." ma:contentTypeScope="" ma:versionID="f287d8d327272ba6a22faa5cf10795e8">
  <xsd:schema xmlns:xsd="http://www.w3.org/2001/XMLSchema" xmlns:xs="http://www.w3.org/2001/XMLSchema" xmlns:p="http://schemas.microsoft.com/office/2006/metadata/properties" xmlns:ns2="9195379a-c874-4b1e-9a42-745d869d1e41" xmlns:ns3="39de2fdb-7005-4155-a4db-9b2f08b80d41" targetNamespace="http://schemas.microsoft.com/office/2006/metadata/properties" ma:root="true" ma:fieldsID="d2bab705998080e4af00f9f5e11be9aa" ns2:_="" ns3:_="">
    <xsd:import namespace="9195379a-c874-4b1e-9a42-745d869d1e41"/>
    <xsd:import namespace="39de2fdb-7005-4155-a4db-9b2f08b80d41"/>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MediaServiceAutoKeyPoints" minOccurs="0"/>
                <xsd:element ref="ns2:MediaServiceKeyPoint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95379a-c874-4b1e-9a42-745d869d1e4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a71d4ce9-4273-4986-8620-84eead38f943"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39de2fdb-7005-4155-a4db-9b2f08b80d4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0c811c88-7c1e-4880-8ad4-73ca0c996fe8}" ma:internalName="TaxCatchAll" ma:showField="CatchAllData" ma:web="39de2fdb-7005-4155-a4db-9b2f08b80d4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298ED71-1E6B-4EE0-B9A7-C884EA78CE12}">
  <ds:schemaRefs>
    <ds:schemaRef ds:uri="752ebb1d-8f0d-4fee-be8a-0990bb350186"/>
    <ds:schemaRef ds:uri="c22e42b2-449a-4e9f-8a39-ecb84f6cc7d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D88D36DB-8E9E-4E23-AC5B-8BED0EC940E2}"/>
</file>

<file path=customXml/itemProps3.xml><?xml version="1.0" encoding="utf-8"?>
<ds:datastoreItem xmlns:ds="http://schemas.openxmlformats.org/officeDocument/2006/customXml" ds:itemID="{6282FB41-B3CF-4927-8B56-89CCF22C821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4317</TotalTime>
  <Words>654</Words>
  <Application>Microsoft Office PowerPoint</Application>
  <PresentationFormat>Widescreen</PresentationFormat>
  <Paragraphs>87</Paragraphs>
  <Slides>19</Slides>
  <Notes>1</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19</vt:i4>
      </vt:variant>
    </vt:vector>
  </HeadingPairs>
  <TitlesOfParts>
    <vt:vector size="28" baseType="lpstr">
      <vt:lpstr>Lausanne</vt:lpstr>
      <vt:lpstr>TT-Hoves</vt:lpstr>
      <vt:lpstr>Arial</vt:lpstr>
      <vt:lpstr>Calibri</vt:lpstr>
      <vt:lpstr>Calibri Light</vt:lpstr>
      <vt:lpstr>Roboto</vt:lpstr>
      <vt:lpstr>Office Theme</vt:lpstr>
      <vt:lpstr>Custom Design</vt:lpstr>
      <vt:lpstr>1_Custom Design</vt:lpstr>
      <vt:lpstr>PowerPoint Presentation</vt:lpstr>
      <vt:lpstr>Contents</vt:lpstr>
      <vt:lpstr>       SDLC</vt:lpstr>
      <vt:lpstr>Secure Development Lifecycle</vt:lpstr>
      <vt:lpstr>Three Popular Methodologies:</vt:lpstr>
      <vt:lpstr>Microsoft Security Development Lifecycle (SDL) </vt:lpstr>
      <vt:lpstr>OWASP Software Assurance Maturity Model (SAMM)</vt:lpstr>
      <vt:lpstr>Building Security In Maturity Model (BSIMM) </vt:lpstr>
      <vt:lpstr>Benefits of SDL</vt:lpstr>
      <vt:lpstr>SSDL organize into 4 stages</vt:lpstr>
      <vt:lpstr>PowerPoint Presentation</vt:lpstr>
      <vt:lpstr>Information security (InfoSec)</vt:lpstr>
      <vt:lpstr>Information Security vs Cybersecurity </vt:lpstr>
      <vt:lpstr>Types of information security </vt:lpstr>
      <vt:lpstr>Common information security risks </vt:lpstr>
      <vt:lpstr>Information security technologies </vt:lpstr>
      <vt:lpstr>Information Security Management practices </vt:lpstr>
      <vt:lpstr>Github best practices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Deanne Green</dc:creator>
  <cp:keywords/>
  <dc:description/>
  <cp:lastModifiedBy>Suresh Kumar Pentacota</cp:lastModifiedBy>
  <cp:revision>187</cp:revision>
  <dcterms:created xsi:type="dcterms:W3CDTF">2020-01-17T16:29:50Z</dcterms:created>
  <dcterms:modified xsi:type="dcterms:W3CDTF">2022-07-19T12:36:06Z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0x0101005E0B11ECA0051F4F8583FD2C5843BB58</vt:lpwstr>
  </property>
</Properties>
</file>

<file path=docProps/thumbnail.jpeg>
</file>